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024C23E0-3D48-4CC4-B897-D3D94195124F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町田市役所" initials="町田市役所" lastIdx="10" clrIdx="0">
    <p:extLst>
      <p:ext uri="{19B8F6BF-5375-455C-9EA6-DF929625EA0E}">
        <p15:presenceInfo xmlns:p15="http://schemas.microsoft.com/office/powerpoint/2012/main" userId="S-1-5-21-1631816389-3965546700-1394061204-305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F3"/>
    <a:srgbClr val="D9F3FF"/>
    <a:srgbClr val="C9EEFF"/>
    <a:srgbClr val="E0EDF4"/>
    <a:srgbClr val="93B5C8"/>
    <a:srgbClr val="D9E5EB"/>
    <a:srgbClr val="6394AF"/>
    <a:srgbClr val="FFAEC8"/>
    <a:srgbClr val="FFEBF1"/>
    <a:srgbClr val="FFC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0" autoAdjust="0"/>
    <p:restoredTop sz="94543" autoAdjust="0"/>
  </p:normalViewPr>
  <p:slideViewPr>
    <p:cSldViewPr snapToGrid="0" showGuides="1">
      <p:cViewPr varScale="1">
        <p:scale>
          <a:sx n="70" d="100"/>
          <a:sy n="70" d="100"/>
        </p:scale>
        <p:origin x="360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372" y="72"/>
      </p:cViewPr>
      <p:guideLst/>
    </p:cSldViewPr>
  </p:notesViewPr>
  <p:gridSpacing cx="46800" cy="46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0E33AAE-2CF5-4D0E-97F7-081476002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984703" y="0"/>
            <a:ext cx="2837793" cy="2364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CN" dirty="0"/>
              <a:t>KJTS</a:t>
            </a:r>
            <a:r>
              <a:rPr kumimoji="1" lang="zh-CN" altLang="en-US"/>
              <a:t>　</a:t>
            </a:r>
            <a:r>
              <a:rPr kumimoji="1" lang="en-US" altLang="zh-CN" dirty="0"/>
              <a:t>2020</a:t>
            </a:r>
            <a:r>
              <a:rPr kumimoji="1" lang="zh-CN" altLang="en-US"/>
              <a:t>年</a:t>
            </a:r>
            <a:r>
              <a:rPr kumimoji="1" lang="en-US" altLang="zh-CN" dirty="0"/>
              <a:t>(</a:t>
            </a:r>
            <a:r>
              <a:rPr kumimoji="1" lang="zh-CN" altLang="en-US"/>
              <a:t>令和</a:t>
            </a:r>
            <a:r>
              <a:rPr kumimoji="1" lang="en-US" altLang="zh-CN" dirty="0"/>
              <a:t>2</a:t>
            </a:r>
            <a:r>
              <a:rPr kumimoji="1" lang="zh-CN" altLang="en-US"/>
              <a:t>年</a:t>
            </a:r>
            <a:r>
              <a:rPr kumimoji="1" lang="en-US" altLang="zh-CN" dirty="0"/>
              <a:t>)</a:t>
            </a:r>
            <a:r>
              <a:rPr kumimoji="1" lang="zh-CN" altLang="en-US"/>
              <a:t>　</a:t>
            </a:r>
            <a:r>
              <a:rPr kumimoji="1" lang="en-US" altLang="zh-CN" dirty="0"/>
              <a:t>6</a:t>
            </a:r>
            <a:r>
              <a:rPr kumimoji="1" lang="zh-CN" altLang="en-US"/>
              <a:t>月　第</a:t>
            </a:r>
            <a:r>
              <a:rPr kumimoji="1" lang="en-US" altLang="zh-CN" dirty="0"/>
              <a:t>1</a:t>
            </a:r>
            <a:r>
              <a:rPr kumimoji="1" lang="zh-CN" altLang="en-US"/>
              <a:t>号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FD542C-13E7-4ACF-96AF-F2ACFA22FE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209069" y="9440646"/>
            <a:ext cx="38905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11812-85BD-4326-80D0-EAE880A2FD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524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15T01:42:20.678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gnorePressure" value="1"/>
      <inkml:brushProperty name="inkEffects" value="rainbow"/>
      <inkml:brushProperty name="anchorX" value="-13988.13184"/>
      <inkml:brushProperty name="anchorY" value="-12567.44824"/>
      <inkml:brushProperty name="scaleFactor" value="0.5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zh-CN" dirty="0"/>
              <a:t>KJTS</a:t>
            </a:r>
            <a:r>
              <a:rPr kumimoji="1" lang="zh-CN" altLang="en-US"/>
              <a:t>　</a:t>
            </a:r>
            <a:r>
              <a:rPr kumimoji="1" lang="en-US" altLang="zh-CN" dirty="0"/>
              <a:t>2020</a:t>
            </a:r>
            <a:r>
              <a:rPr kumimoji="1" lang="zh-CN" altLang="en-US"/>
              <a:t>年</a:t>
            </a:r>
            <a:r>
              <a:rPr kumimoji="1" lang="en-US" altLang="zh-CN" dirty="0"/>
              <a:t>(</a:t>
            </a:r>
            <a:r>
              <a:rPr kumimoji="1" lang="zh-CN" altLang="en-US"/>
              <a:t>令和</a:t>
            </a:r>
            <a:r>
              <a:rPr kumimoji="1" lang="en-US" altLang="zh-CN" dirty="0"/>
              <a:t>2</a:t>
            </a:r>
            <a:r>
              <a:rPr kumimoji="1" lang="zh-CN" altLang="en-US"/>
              <a:t>年</a:t>
            </a:r>
            <a:r>
              <a:rPr kumimoji="1" lang="en-US" altLang="zh-CN" dirty="0"/>
              <a:t>)</a:t>
            </a:r>
            <a:r>
              <a:rPr kumimoji="1" lang="zh-CN" altLang="en-US"/>
              <a:t>　</a:t>
            </a:r>
            <a:r>
              <a:rPr kumimoji="1" lang="en-US" altLang="zh-CN" dirty="0"/>
              <a:t>6</a:t>
            </a:r>
            <a:r>
              <a:rPr kumimoji="1" lang="zh-CN" altLang="en-US"/>
              <a:t>月　第</a:t>
            </a:r>
            <a:r>
              <a:rPr kumimoji="1" lang="en-US" altLang="zh-CN" dirty="0"/>
              <a:t>1</a:t>
            </a:r>
            <a:r>
              <a:rPr kumimoji="1" lang="zh-CN" altLang="en-US"/>
              <a:t>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C28F5-2906-4F4F-BFC9-F979F49CDD61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DC8C4-9327-40E0-98B3-290B97550B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2697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1pPr>
    <a:lvl2pPr marL="296906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2pPr>
    <a:lvl3pPr marL="593811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3pPr>
    <a:lvl4pPr marL="890717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4pPr>
    <a:lvl5pPr marL="1187623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5pPr>
    <a:lvl6pPr marL="1484528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6pPr>
    <a:lvl7pPr marL="1781434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7pPr>
    <a:lvl8pPr marL="2078340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8pPr>
    <a:lvl9pPr marL="2375245" algn="l" defTabSz="593811" rtl="0" eaLnBrk="1" latinLnBrk="0" hangingPunct="1">
      <a:defRPr kumimoji="1" sz="7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en-US" altLang="zh-CN"/>
              <a:t>KJTS</a:t>
            </a:r>
            <a:r>
              <a:rPr kumimoji="1" lang="zh-CN" altLang="en-US"/>
              <a:t>　</a:t>
            </a:r>
            <a:r>
              <a:rPr kumimoji="1" lang="en-US" altLang="zh-CN"/>
              <a:t>2020</a:t>
            </a:r>
            <a:r>
              <a:rPr kumimoji="1" lang="zh-CN" altLang="en-US"/>
              <a:t>年</a:t>
            </a:r>
            <a:r>
              <a:rPr kumimoji="1" lang="en-US" altLang="zh-CN"/>
              <a:t>(</a:t>
            </a:r>
            <a:r>
              <a:rPr kumimoji="1" lang="zh-CN" altLang="en-US"/>
              <a:t>令和</a:t>
            </a:r>
            <a:r>
              <a:rPr kumimoji="1" lang="en-US" altLang="zh-CN"/>
              <a:t>2</a:t>
            </a:r>
            <a:r>
              <a:rPr kumimoji="1" lang="zh-CN" altLang="en-US"/>
              <a:t>年</a:t>
            </a:r>
            <a:r>
              <a:rPr kumimoji="1" lang="en-US" altLang="zh-CN"/>
              <a:t>)</a:t>
            </a:r>
            <a:r>
              <a:rPr kumimoji="1" lang="zh-CN" altLang="en-US"/>
              <a:t>　</a:t>
            </a:r>
            <a:r>
              <a:rPr kumimoji="1" lang="en-US" altLang="zh-CN"/>
              <a:t>6</a:t>
            </a:r>
            <a:r>
              <a:rPr kumimoji="1" lang="zh-CN" altLang="en-US"/>
              <a:t>月　第</a:t>
            </a:r>
            <a:r>
              <a:rPr kumimoji="1" lang="en-US" altLang="zh-CN"/>
              <a:t>1</a:t>
            </a:r>
            <a:r>
              <a:rPr kumimoji="1" lang="zh-CN" altLang="en-US"/>
              <a:t>号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DC8C4-9327-40E0-98B3-290B97550B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14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64159"/>
            <a:ext cx="6583680" cy="937768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274543"/>
            <a:ext cx="5606415" cy="4226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589474"/>
            <a:ext cx="4931921" cy="200512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9A650A-8BD1-4FDE-9899-1C20DF4B7708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539326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3304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262D-6073-4A30-973C-53BE1D29884A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1376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100667"/>
            <a:ext cx="1307306" cy="781473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100667"/>
            <a:ext cx="4179094" cy="78147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B0AF-EEE9-4421-9298-EB11A547E63F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480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102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85D52-C174-468E-9DF9-5D3BD1F51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56" y="527336"/>
            <a:ext cx="5915088" cy="1914841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853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7E61-D2F8-452B-B53A-91FE1E439E24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2758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695164"/>
            <a:ext cx="5606415" cy="4226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6000973"/>
            <a:ext cx="4932617" cy="1969942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D44C-5E2F-400D-88F9-B60B318A44C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807256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8245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971799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971800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3A57-F65A-4C42-9156-7629C10666E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384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89107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931031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88749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927910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BF0B-319E-4F95-BA43-902EB3DC9783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59101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58B3-6703-4BBB-A09E-33FD65E7DB24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74699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9955-2DD3-491E-92B6-7018343227CE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9467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584960"/>
            <a:ext cx="3112229" cy="67360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226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88A28-1D79-4F41-9521-CF26BB2C7EE3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24781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545336"/>
            <a:ext cx="3193277" cy="6709665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160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9950-AF07-4F2A-A949-E1C816A93B30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3673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64160"/>
            <a:ext cx="6583680" cy="937768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80533"/>
            <a:ext cx="5554980" cy="195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971800"/>
            <a:ext cx="5553490" cy="583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989976"/>
            <a:ext cx="1310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34A43A2E-6632-4F9D-8728-2CF59ACBBE60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989976"/>
            <a:ext cx="265374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989976"/>
            <a:ext cx="9597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A093B913-20F3-4F56-BEA8-CD7A58E8F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7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01" r:id="rId13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kumimoji="1"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" userDrawn="1">
          <p15:clr>
            <a:srgbClr val="F26B43"/>
          </p15:clr>
        </p15:guide>
        <p15:guide id="2" pos="44" userDrawn="1">
          <p15:clr>
            <a:srgbClr val="F26B43"/>
          </p15:clr>
        </p15:guide>
        <p15:guide id="3" pos="4276" userDrawn="1">
          <p15:clr>
            <a:srgbClr val="F26B43"/>
          </p15:clr>
        </p15:guide>
        <p15:guide id="4" orient="horz" pos="6194" userDrawn="1">
          <p15:clr>
            <a:srgbClr val="F26B43"/>
          </p15:clr>
        </p15:guide>
        <p15:guide id="5" orient="horz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18" Type="http://schemas.microsoft.com/office/2007/relationships/hdphoto" Target="../media/hdphoto6.wdp"/><Relationship Id="rId26" Type="http://schemas.microsoft.com/office/2007/relationships/hdphoto" Target="../media/hdphoto10.wdp"/><Relationship Id="rId3" Type="http://schemas.openxmlformats.org/officeDocument/2006/relationships/image" Target="../media/image1.png"/><Relationship Id="rId21" Type="http://schemas.openxmlformats.org/officeDocument/2006/relationships/image" Target="../media/image11.png"/><Relationship Id="rId7" Type="http://schemas.microsoft.com/office/2007/relationships/hdphoto" Target="../media/hdphoto1.wdp"/><Relationship Id="rId12" Type="http://schemas.microsoft.com/office/2007/relationships/hdphoto" Target="../media/hdphoto3.wdp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microsoft.com/office/2007/relationships/hdphoto" Target="../media/hdphoto5.wdp"/><Relationship Id="rId20" Type="http://schemas.microsoft.com/office/2007/relationships/hdphoto" Target="../media/hdphoto7.wdp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24" Type="http://schemas.microsoft.com/office/2007/relationships/hdphoto" Target="../media/hdphoto9.wdp"/><Relationship Id="rId32" Type="http://schemas.microsoft.com/office/2007/relationships/hdphoto" Target="../media/hdphoto13.wdp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microsoft.com/office/2007/relationships/hdphoto" Target="../media/hdphoto11.wdp"/><Relationship Id="rId10" Type="http://schemas.microsoft.com/office/2007/relationships/hdphoto" Target="../media/hdphoto2.wdp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microsoft.com/office/2007/relationships/hdphoto" Target="../media/hdphoto4.wdp"/><Relationship Id="rId22" Type="http://schemas.microsoft.com/office/2007/relationships/hdphoto" Target="../media/hdphoto8.wdp"/><Relationship Id="rId27" Type="http://schemas.openxmlformats.org/officeDocument/2006/relationships/image" Target="../media/image14.png"/><Relationship Id="rId30" Type="http://schemas.microsoft.com/office/2007/relationships/hdphoto" Target="../media/hdphoto1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01BD93A-2A39-9B5C-6E72-07C5861C0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" y="1943659"/>
            <a:ext cx="3456000" cy="107492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01476E4-04D7-5C95-472F-AB1D4A54AE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78"/>
          <a:stretch/>
        </p:blipFill>
        <p:spPr>
          <a:xfrm>
            <a:off x="3410370" y="1875321"/>
            <a:ext cx="3456000" cy="1180946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-3963" y="3016243"/>
            <a:ext cx="6866370" cy="4920870"/>
          </a:xfrm>
          <a:prstGeom prst="rect">
            <a:avLst/>
          </a:prstGeom>
          <a:solidFill>
            <a:srgbClr val="FFA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-6812" y="8115923"/>
            <a:ext cx="6864811" cy="1790077"/>
          </a:xfrm>
          <a:prstGeom prst="rect">
            <a:avLst/>
          </a:prstGeom>
          <a:solidFill>
            <a:srgbClr val="FFEB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FEAA515-8233-9DD0-5DBD-18355E1BCDEC}"/>
              </a:ext>
            </a:extLst>
          </p:cNvPr>
          <p:cNvSpPr/>
          <p:nvPr/>
        </p:nvSpPr>
        <p:spPr>
          <a:xfrm>
            <a:off x="289785" y="9091339"/>
            <a:ext cx="6206162" cy="679981"/>
          </a:xfrm>
          <a:prstGeom prst="roundRect">
            <a:avLst/>
          </a:prstGeom>
          <a:solidFill>
            <a:schemeClr val="bg1"/>
          </a:solidFill>
          <a:ln>
            <a:solidFill>
              <a:srgbClr val="FFCA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2" name="テキスト ボックス 23">
            <a:extLst>
              <a:ext uri="{FF2B5EF4-FFF2-40B4-BE49-F238E27FC236}">
                <a16:creationId xmlns:a16="http://schemas.microsoft.com/office/drawing/2014/main" id="{120CF42A-0D2B-431B-A108-2A99241B9C9F}"/>
              </a:ext>
            </a:extLst>
          </p:cNvPr>
          <p:cNvSpPr txBox="1"/>
          <p:nvPr/>
        </p:nvSpPr>
        <p:spPr>
          <a:xfrm>
            <a:off x="763907" y="8243779"/>
            <a:ext cx="2871187" cy="86979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58652" tIns="29326" rIns="58652" bIns="2932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962"/>
              </a:lnSpc>
              <a:spcBef>
                <a:spcPts val="385"/>
              </a:spcBef>
            </a:pPr>
            <a:r>
              <a:rPr lang="ja-JP" altLang="en-US" sz="1026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一般社団法人町田市介護サービスネットワーク</a:t>
            </a:r>
            <a:endParaRPr lang="ja-JP" altLang="en-US" sz="1026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55"/>
              </a:lnSpc>
              <a:spcBef>
                <a:spcPts val="257"/>
              </a:spcBef>
            </a:pPr>
            <a:r>
              <a:rPr lang="ja-JP" altLang="en-US" sz="1026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町田市介護人材開発センター　</a:t>
            </a:r>
            <a:endParaRPr lang="en-US" altLang="ja-JP" sz="1026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155"/>
              </a:lnSpc>
              <a:spcBef>
                <a:spcPts val="962"/>
              </a:spcBef>
            </a:pPr>
            <a:r>
              <a:rPr lang="ja-JP" altLang="en-US" sz="1796" b="1" kern="100" spc="192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町田市介護人材バンク</a:t>
            </a:r>
            <a:endParaRPr lang="en-US" altLang="ja-JP" sz="1796" b="1" kern="100" spc="192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155"/>
              </a:lnSpc>
              <a:spcBef>
                <a:spcPts val="257"/>
              </a:spcBef>
            </a:pPr>
            <a:r>
              <a:rPr lang="ja-JP" altLang="en-US" sz="898" kern="100" spc="-96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898" kern="100" spc="-96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194-0013</a:t>
            </a:r>
            <a:r>
              <a:rPr lang="ja-JP" altLang="en-US" sz="898" kern="100" spc="-96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89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町田市原町田</a:t>
            </a:r>
            <a:r>
              <a:rPr lang="en-US" altLang="ja-JP" sz="89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3-8-5</a:t>
            </a:r>
            <a:endParaRPr lang="ja-JP" altLang="en-US" sz="64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9" name="インク 8">
                <a:extLst>
                  <a:ext uri="{FF2B5EF4-FFF2-40B4-BE49-F238E27FC236}">
                    <a16:creationId xmlns:a16="http://schemas.microsoft.com/office/drawing/2014/main" id="{DED5164E-C572-4A73-8F8F-9D9EC4AC4F86}"/>
                  </a:ext>
                </a:extLst>
              </p14:cNvPr>
              <p14:cNvContentPartPr/>
              <p14:nvPr/>
            </p14:nvContentPartPr>
            <p14:xfrm>
              <a:off x="3108895" y="3432178"/>
              <a:ext cx="231" cy="231"/>
            </p14:xfrm>
          </p:contentPart>
        </mc:Choice>
        <mc:Fallback xmlns="">
          <p:pic>
            <p:nvPicPr>
              <p:cNvPr id="9" name="インク 8">
                <a:extLst>
                  <a:ext uri="{FF2B5EF4-FFF2-40B4-BE49-F238E27FC236}">
                    <a16:creationId xmlns:a16="http://schemas.microsoft.com/office/drawing/2014/main" id="{DED5164E-C572-4A73-8F8F-9D9EC4AC4F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03120" y="3426403"/>
                <a:ext cx="11550" cy="11550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図 9">
            <a:extLst>
              <a:ext uri="{FF2B5EF4-FFF2-40B4-BE49-F238E27FC236}">
                <a16:creationId xmlns:a16="http://schemas.microsoft.com/office/drawing/2014/main" id="{F5082029-CDA5-B823-729D-B0E0C6C034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333" b="94853" l="9928" r="89892">
                        <a14:foregroundMark x1="61913" y1="35294" x2="61913" y2="35294"/>
                        <a14:foregroundMark x1="45848" y1="8578" x2="45848" y2="8578"/>
                        <a14:foregroundMark x1="47292" y1="18627" x2="47292" y2="18627"/>
                        <a14:foregroundMark x1="36462" y1="14461" x2="36462" y2="14461"/>
                        <a14:foregroundMark x1="39350" y1="16422" x2="39350" y2="16422"/>
                        <a14:foregroundMark x1="43682" y1="21569" x2="43682" y2="21569"/>
                        <a14:foregroundMark x1="59747" y1="57108" x2="59747" y2="57108"/>
                        <a14:foregroundMark x1="76534" y1="67892" x2="76534" y2="67892"/>
                        <a14:foregroundMark x1="53249" y1="33333" x2="53249" y2="33333"/>
                        <a14:foregroundMark x1="57581" y1="94853" x2="57581" y2="94853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863" y="8269349"/>
            <a:ext cx="751798" cy="553671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E6701F70-FD02-D1FB-19EC-6A7CA2F57D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168" t="6038" r="6132" b="5973"/>
          <a:stretch/>
        </p:blipFill>
        <p:spPr>
          <a:xfrm>
            <a:off x="6133531" y="8488073"/>
            <a:ext cx="493042" cy="5093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9" name="テキスト ボックス 23">
            <a:extLst>
              <a:ext uri="{FF2B5EF4-FFF2-40B4-BE49-F238E27FC236}">
                <a16:creationId xmlns:a16="http://schemas.microsoft.com/office/drawing/2014/main" id="{DD4A979F-1A75-FCD5-32E2-EE7597AD96AA}"/>
              </a:ext>
            </a:extLst>
          </p:cNvPr>
          <p:cNvSpPr txBox="1"/>
          <p:nvPr/>
        </p:nvSpPr>
        <p:spPr>
          <a:xfrm>
            <a:off x="3653670" y="8217887"/>
            <a:ext cx="2871262" cy="7402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58652" tIns="29326" rIns="58652" bIns="2932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83"/>
              </a:lnSpc>
              <a:spcBef>
                <a:spcPts val="257"/>
              </a:spcBef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電話</a:t>
            </a:r>
            <a:r>
              <a:rPr lang="ja-JP" altLang="en-US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zh-TW" altLang="en-US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０４２</a:t>
            </a:r>
            <a:r>
              <a:rPr lang="en-US" altLang="zh-TW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zh-TW" altLang="en-US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８６０</a:t>
            </a:r>
            <a:r>
              <a:rPr lang="en-US" altLang="zh-TW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zh-TW" altLang="en-US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６４８０</a:t>
            </a:r>
            <a:endParaRPr lang="en-US" altLang="zh-TW" sz="160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283"/>
              </a:lnSpc>
              <a:spcBef>
                <a:spcPts val="257"/>
              </a:spcBef>
            </a:pPr>
            <a:r>
              <a:rPr lang="en-US" altLang="zh-TW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      </a:t>
            </a:r>
            <a:r>
              <a:rPr lang="zh-TW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（受付時間：平日９時－１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zh-TW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時）</a:t>
            </a:r>
          </a:p>
          <a:p>
            <a:pPr algn="just">
              <a:lnSpc>
                <a:spcPts val="962"/>
              </a:lnSpc>
              <a:spcBef>
                <a:spcPts val="1200"/>
              </a:spcBef>
            </a:pPr>
            <a:r>
              <a:rPr lang="ja-JP" altLang="en-US" sz="1050" kern="100" spc="192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ﾒｰﾙ　</a:t>
            </a:r>
            <a:r>
              <a:rPr lang="en-US" altLang="ja-JP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genki@machida-kjkc.jp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2" name="テキスト ボックス 57">
            <a:extLst>
              <a:ext uri="{FF2B5EF4-FFF2-40B4-BE49-F238E27FC236}">
                <a16:creationId xmlns:a16="http://schemas.microsoft.com/office/drawing/2014/main" id="{02640EE1-9C3C-7ADB-DFD3-F470F1A164FA}"/>
              </a:ext>
            </a:extLst>
          </p:cNvPr>
          <p:cNvSpPr txBox="1"/>
          <p:nvPr/>
        </p:nvSpPr>
        <p:spPr>
          <a:xfrm>
            <a:off x="-4357" y="7918626"/>
            <a:ext cx="6870727" cy="237857"/>
          </a:xfrm>
          <a:prstGeom prst="rect">
            <a:avLst/>
          </a:prstGeom>
          <a:solidFill>
            <a:srgbClr val="FFEBF1"/>
          </a:solidFill>
          <a:ln w="6350">
            <a:noFill/>
          </a:ln>
          <a:effectLst/>
        </p:spPr>
        <p:txBody>
          <a:bodyPr rot="0" spcFirstLastPara="0" vert="horz" wrap="square" lIns="58652" tIns="29326" rIns="58652" bIns="293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89604">
              <a:lnSpc>
                <a:spcPts val="962"/>
              </a:lnSpc>
            </a:pPr>
            <a:r>
              <a:rPr lang="ja-JP" altLang="en-US" sz="1050" b="1" kern="100" dirty="0">
                <a:effectLst>
                  <a:glow rad="508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問い合わせ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B79A93D-1860-0052-9737-6613CEB721C5}"/>
              </a:ext>
            </a:extLst>
          </p:cNvPr>
          <p:cNvGrpSpPr/>
          <p:nvPr/>
        </p:nvGrpSpPr>
        <p:grpSpPr>
          <a:xfrm>
            <a:off x="1427693" y="4194770"/>
            <a:ext cx="5731699" cy="1319021"/>
            <a:chOff x="862636" y="2030830"/>
            <a:chExt cx="7419789" cy="2064550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5CB2D1A1-C1D9-8F92-A5C7-A316BF2DA049}"/>
                </a:ext>
              </a:extLst>
            </p:cNvPr>
            <p:cNvSpPr/>
            <p:nvPr/>
          </p:nvSpPr>
          <p:spPr>
            <a:xfrm>
              <a:off x="866108" y="2030830"/>
              <a:ext cx="7416317" cy="66032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>
              <a:softEdge rad="317500"/>
            </a:effectLst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75000"/>
                </a:lnSpc>
                <a:spcBef>
                  <a:spcPts val="1800"/>
                </a:spcBef>
              </a:pPr>
              <a:r>
                <a:rPr lang="ja-JP" altLang="en-US" sz="36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７</a:t>
              </a:r>
              <a:r>
                <a:rPr lang="ja-JP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月</a:t>
              </a:r>
              <a:r>
                <a:rPr lang="en-US" altLang="ja-JP" sz="36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2</a:t>
              </a:r>
              <a:r>
                <a:rPr lang="ja-JP" altLang="en-US" sz="36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６</a:t>
              </a:r>
              <a:r>
                <a:rPr lang="ja-JP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日</a:t>
              </a:r>
              <a:r>
                <a:rPr lang="en-US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en-US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水</a:t>
              </a:r>
              <a:r>
                <a:rPr lang="en-US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) </a:t>
              </a:r>
              <a:r>
                <a:rPr lang="en-US" sz="32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13:30</a:t>
              </a:r>
              <a:r>
                <a:rPr lang="ja-JP" sz="32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～</a:t>
              </a:r>
              <a:r>
                <a:rPr lang="en-US" sz="32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16:00</a:t>
              </a:r>
              <a:endParaRPr lang="ja-JP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F1CA1228-6230-F2ED-1953-C9FA2CDB809D}"/>
                </a:ext>
              </a:extLst>
            </p:cNvPr>
            <p:cNvSpPr/>
            <p:nvPr/>
          </p:nvSpPr>
          <p:spPr>
            <a:xfrm>
              <a:off x="862636" y="3236624"/>
              <a:ext cx="6401458" cy="85875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>
              <a:softEdge rad="317500"/>
            </a:effectLst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75000"/>
                </a:lnSpc>
                <a:spcBef>
                  <a:spcPts val="1800"/>
                </a:spcBef>
              </a:pPr>
              <a:r>
                <a:rPr lang="ja-JP" altLang="en-US" sz="20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忠生</a:t>
              </a:r>
              <a:r>
                <a:rPr lang="ja-JP" altLang="en-US" sz="2000" b="1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市民センター</a:t>
              </a:r>
              <a:r>
                <a:rPr lang="ja-JP" altLang="en-US" sz="14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en-US" sz="2000" b="1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会議室２</a:t>
              </a:r>
              <a:endParaRPr lang="ja-JP" sz="200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C60AAB12-21CC-3C31-96DC-7F3292CC3D64}"/>
              </a:ext>
            </a:extLst>
          </p:cNvPr>
          <p:cNvGrpSpPr/>
          <p:nvPr/>
        </p:nvGrpSpPr>
        <p:grpSpPr>
          <a:xfrm>
            <a:off x="235433" y="7285659"/>
            <a:ext cx="6420168" cy="577191"/>
            <a:chOff x="557129" y="11243603"/>
            <a:chExt cx="7112023" cy="832870"/>
          </a:xfrm>
        </p:grpSpPr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24574E7F-4B63-DA83-75DB-93B01CA3CA64}"/>
                </a:ext>
              </a:extLst>
            </p:cNvPr>
            <p:cNvSpPr/>
            <p:nvPr/>
          </p:nvSpPr>
          <p:spPr>
            <a:xfrm>
              <a:off x="557129" y="11243603"/>
              <a:ext cx="7112023" cy="75465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F32AC86F-3230-5E9A-4689-665FFA53258D}"/>
                </a:ext>
              </a:extLst>
            </p:cNvPr>
            <p:cNvGrpSpPr/>
            <p:nvPr/>
          </p:nvGrpSpPr>
          <p:grpSpPr>
            <a:xfrm>
              <a:off x="681160" y="11273578"/>
              <a:ext cx="6913968" cy="802895"/>
              <a:chOff x="747406" y="10587913"/>
              <a:chExt cx="6913968" cy="802895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9D464CA2-E03D-2237-0091-831BB7721C3E}"/>
                  </a:ext>
                </a:extLst>
              </p:cNvPr>
              <p:cNvGrpSpPr/>
              <p:nvPr/>
            </p:nvGrpSpPr>
            <p:grpSpPr>
              <a:xfrm>
                <a:off x="747406" y="10587913"/>
                <a:ext cx="6913968" cy="802895"/>
                <a:chOff x="-864952" y="661872"/>
                <a:chExt cx="9093857" cy="1151331"/>
              </a:xfrm>
              <a:noFill/>
            </p:grpSpPr>
            <p:grpSp>
              <p:nvGrpSpPr>
                <p:cNvPr id="57" name="グループ化 56">
                  <a:extLst>
                    <a:ext uri="{FF2B5EF4-FFF2-40B4-BE49-F238E27FC236}">
                      <a16:creationId xmlns:a16="http://schemas.microsoft.com/office/drawing/2014/main" id="{531855B0-DA39-C3BE-8DAE-BECA06026351}"/>
                    </a:ext>
                  </a:extLst>
                </p:cNvPr>
                <p:cNvGrpSpPr/>
                <p:nvPr/>
              </p:nvGrpSpPr>
              <p:grpSpPr>
                <a:xfrm>
                  <a:off x="-864952" y="661872"/>
                  <a:ext cx="9093857" cy="1151331"/>
                  <a:chOff x="-1099472" y="807967"/>
                  <a:chExt cx="9137664" cy="1518787"/>
                </a:xfrm>
                <a:grpFill/>
              </p:grpSpPr>
              <p:sp>
                <p:nvSpPr>
                  <p:cNvPr id="61" name="正方形/長方形 60">
                    <a:extLst>
                      <a:ext uri="{FF2B5EF4-FFF2-40B4-BE49-F238E27FC236}">
                        <a16:creationId xmlns:a16="http://schemas.microsoft.com/office/drawing/2014/main" id="{296A7BFE-5455-E5A0-73B3-B9544132390C}"/>
                      </a:ext>
                    </a:extLst>
                  </p:cNvPr>
                  <p:cNvSpPr/>
                  <p:nvPr/>
                </p:nvSpPr>
                <p:spPr>
                  <a:xfrm>
                    <a:off x="-1099472" y="939866"/>
                    <a:ext cx="1294592" cy="1386888"/>
                  </a:xfrm>
                  <a:prstGeom prst="rect">
                    <a:avLst/>
                  </a:prstGeom>
                  <a:grpFill/>
                  <a:ln w="63500" cap="flat" cmpd="sng" algn="ctr">
                    <a:solidFill>
                      <a:sysClr val="window" lastClr="FFFFFF"/>
                    </a:solidFill>
                    <a:prstDash val="solid"/>
                    <a:miter lim="800000"/>
                  </a:ln>
                  <a:effectLst>
                    <a:softEdge rad="127000"/>
                  </a:effectLst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sz="900" b="1" u="sng" kern="100" dirty="0">
                        <a:effectLst/>
                        <a:uFill>
                          <a:solidFill>
                            <a:srgbClr val="1F4E79"/>
                          </a:solidFill>
                        </a:u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感染予防対策実施中</a:t>
                    </a:r>
                    <a:endParaRPr lang="ja-JP" sz="900" u="sng" kern="100" dirty="0">
                      <a:effectLst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2" name="正方形/長方形 61">
                    <a:extLst>
                      <a:ext uri="{FF2B5EF4-FFF2-40B4-BE49-F238E27FC236}">
                        <a16:creationId xmlns:a16="http://schemas.microsoft.com/office/drawing/2014/main" id="{4B5C16FF-F399-FF05-B4B1-25C014EA6755}"/>
                      </a:ext>
                    </a:extLst>
                  </p:cNvPr>
                  <p:cNvSpPr/>
                  <p:nvPr/>
                </p:nvSpPr>
                <p:spPr>
                  <a:xfrm>
                    <a:off x="651319" y="807967"/>
                    <a:ext cx="7386873" cy="622375"/>
                  </a:xfrm>
                  <a:prstGeom prst="rect">
                    <a:avLst/>
                  </a:prstGeom>
                  <a:grpFill/>
                  <a:ln w="63500" cap="flat" cmpd="sng" algn="ctr">
                    <a:solidFill>
                      <a:sysClr val="window" lastClr="FFFFFF"/>
                    </a:solidFill>
                    <a:prstDash val="solid"/>
                    <a:miter lim="800000"/>
                  </a:ln>
                  <a:effectLst>
                    <a:softEdge rad="127000"/>
                  </a:effectLst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マスク着用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 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</a:t>
                    </a:r>
                    <a:r>
                      <a:rPr lang="ja-JP" alt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　　 　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換気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   </a:t>
                    </a:r>
                    <a:r>
                      <a:rPr lang="ja-JP" alt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　　　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手洗い・消毒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ja-JP" alt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　　　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飛沫防止板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ja-JP" alt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　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</a:t>
                    </a:r>
                    <a:r>
                      <a:rPr lang="ja-JP" alt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　　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</a:t>
                    </a:r>
                    <a:r>
                      <a:rPr 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社会的距離</a:t>
                    </a:r>
                    <a:r>
                      <a:rPr lang="en-US" altLang="ja-JP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    </a:t>
                    </a:r>
                    <a:endParaRPr lang="ja-JP" sz="900" kern="1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Times New Roman" panose="02020603050405020304" pitchFamily="18" charset="0"/>
                    </a:endParaRPr>
                  </a:p>
                  <a:p>
                    <a:pPr algn="l"/>
                    <a:r>
                      <a:rPr lang="en-US" sz="9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 </a:t>
                    </a:r>
                    <a:endParaRPr lang="ja-JP" sz="900" kern="1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Times New Roman" panose="02020603050405020304" pitchFamily="18" charset="0"/>
                    </a:endParaRPr>
                  </a:p>
                  <a:p>
                    <a:pPr algn="l"/>
                    <a:r>
                      <a:rPr lang="en-US" sz="900" b="1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rPr>
                      <a:t> </a:t>
                    </a:r>
                    <a:endParaRPr lang="ja-JP" sz="900" kern="1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Times New Roman" panose="02020603050405020304" pitchFamily="18" charset="0"/>
                    </a:endParaRPr>
                  </a:p>
                </p:txBody>
              </p:sp>
            </p:grpSp>
            <p:pic>
              <p:nvPicPr>
                <p:cNvPr id="58" name="図 57">
                  <a:extLst>
                    <a:ext uri="{FF2B5EF4-FFF2-40B4-BE49-F238E27FC236}">
                      <a16:creationId xmlns:a16="http://schemas.microsoft.com/office/drawing/2014/main" id="{C3396844-E7C4-34C6-9CEF-6CAE252496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10">
                          <a14:imgEffect>
                            <a14:brightnessContrast bright="2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30801" y="1122356"/>
                  <a:ext cx="769435" cy="525018"/>
                </a:xfrm>
                <a:prstGeom prst="rect">
                  <a:avLst/>
                </a:prstGeom>
                <a:grpFill/>
                <a:ln>
                  <a:noFill/>
                </a:ln>
              </p:spPr>
            </p:pic>
            <p:pic>
              <p:nvPicPr>
                <p:cNvPr id="60" name="図 59">
                  <a:extLst>
                    <a:ext uri="{FF2B5EF4-FFF2-40B4-BE49-F238E27FC236}">
                      <a16:creationId xmlns:a16="http://schemas.microsoft.com/office/drawing/2014/main" id="{317DDF9A-C3A2-9A31-79EA-6233D9680E1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 cstate="print"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12">
                          <a14:imgEffect>
                            <a14:backgroundRemoval t="9756" b="89973" l="9893" r="91933">
                              <a14:foregroundMark x1="91933" y1="58537" x2="91933" y2="58537"/>
                              <a14:foregroundMark x1="86758" y1="18699" x2="86758" y2="18699"/>
                              <a14:foregroundMark x1="82496" y1="89973" x2="82496" y2="89973"/>
                              <a14:foregroundMark x1="28919" y1="51491" x2="28919" y2="51491"/>
                              <a14:foregroundMark x1="32420" y1="51491" x2="70015" y2="51491"/>
                              <a14:foregroundMark x1="16743" y1="21138" x2="16743" y2="21138"/>
                              <a14:foregroundMark x1="16743" y1="44715" x2="16743" y2="44715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10293" y="1126929"/>
                  <a:ext cx="769435" cy="491044"/>
                </a:xfrm>
                <a:prstGeom prst="rect">
                  <a:avLst/>
                </a:prstGeom>
                <a:grpFill/>
                <a:ln>
                  <a:noFill/>
                </a:ln>
              </p:spPr>
            </p:pic>
          </p:grpSp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E5503541-E52D-675F-7113-F45B91307E60}"/>
                  </a:ext>
                </a:extLst>
              </p:cNvPr>
              <p:cNvGrpSpPr/>
              <p:nvPr/>
            </p:nvGrpSpPr>
            <p:grpSpPr>
              <a:xfrm>
                <a:off x="2156859" y="10872518"/>
                <a:ext cx="2737589" cy="426054"/>
                <a:chOff x="2079661" y="10872518"/>
                <a:chExt cx="2737589" cy="426054"/>
              </a:xfrm>
            </p:grpSpPr>
            <p:pic>
              <p:nvPicPr>
                <p:cNvPr id="48" name="図 47">
                  <a:extLst>
                    <a:ext uri="{FF2B5EF4-FFF2-40B4-BE49-F238E27FC236}">
                      <a16:creationId xmlns:a16="http://schemas.microsoft.com/office/drawing/2014/main" id="{5F3693C4-032E-AC26-2A64-059F1B8F1628}"/>
                    </a:ext>
                  </a:extLst>
                </p:cNvPr>
                <p:cNvPicPr/>
                <p:nvPr/>
              </p:nvPicPr>
              <p:blipFill>
                <a:blip r:embed="rId13" cstate="print"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14">
                          <a14:imgEffect>
                            <a14:backgroundRemoval t="9244" b="92437" l="6494" r="90043">
                              <a14:foregroundMark x1="8225" y1="35294" x2="8225" y2="35294"/>
                              <a14:foregroundMark x1="34199" y1="43697" x2="60606" y2="69748"/>
                              <a14:foregroundMark x1="67532" y1="43697" x2="36797" y2="87395"/>
                              <a14:foregroundMark x1="39827" y1="38655" x2="68398" y2="38655"/>
                              <a14:foregroundMark x1="30303" y1="52941" x2="30303" y2="52941"/>
                              <a14:foregroundMark x1="27273" y1="43697" x2="27273" y2="47059"/>
                              <a14:foregroundMark x1="29437" y1="40336" x2="29437" y2="76471"/>
                              <a14:foregroundMark x1="68398" y1="35294" x2="70996" y2="92437"/>
                              <a14:foregroundMark x1="58874" y1="79832" x2="46320" y2="79832"/>
                              <a14:foregroundMark x1="41558" y1="66387" x2="41558" y2="66387"/>
                              <a14:foregroundMark x1="54113" y1="52941" x2="57143" y2="63025"/>
                              <a14:foregroundMark x1="63636" y1="82353" x2="63636" y2="82353"/>
                              <a14:foregroundMark x1="89177" y1="56303" x2="89177" y2="56303"/>
                              <a14:foregroundMark x1="89177" y1="23529" x2="89177" y2="30252"/>
                              <a14:foregroundMark x1="90043" y1="31933" x2="90043" y2="31933"/>
                              <a14:foregroundMark x1="89177" y1="43697" x2="89177" y2="43697"/>
                              <a14:foregroundMark x1="39827" y1="57983" x2="39827" y2="57983"/>
                            </a14:backgroundRemoval>
                          </a14:imgEffect>
                          <a14:imgEffect>
                            <a14:sharpenSoften amount="5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79661" y="10882549"/>
                  <a:ext cx="584995" cy="416023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1" name="図 50">
                  <a:extLst>
                    <a:ext uri="{FF2B5EF4-FFF2-40B4-BE49-F238E27FC236}">
                      <a16:creationId xmlns:a16="http://schemas.microsoft.com/office/drawing/2014/main" id="{3A20C47A-5FFC-50A1-60BA-9AF37309CB3C}"/>
                    </a:ext>
                  </a:extLst>
                </p:cNvPr>
                <p:cNvPicPr/>
                <p:nvPr/>
              </p:nvPicPr>
              <p:blipFill>
                <a:blip r:embed="rId15" cstate="print"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16">
                          <a14:imgEffect>
                            <a14:backgroundRemoval t="9244" b="89916" l="9314" r="91176">
                              <a14:foregroundMark x1="36765" y1="34454" x2="36765" y2="34454"/>
                              <a14:foregroundMark x1="39706" y1="33613" x2="39706" y2="33613"/>
                              <a14:foregroundMark x1="44118" y1="30252" x2="44118" y2="30252"/>
                              <a14:foregroundMark x1="47059" y1="30252" x2="47059" y2="30252"/>
                              <a14:foregroundMark x1="52451" y1="27731" x2="52451" y2="27731"/>
                              <a14:foregroundMark x1="9314" y1="65546" x2="9314" y2="65546"/>
                              <a14:foregroundMark x1="48039" y1="56303" x2="48039" y2="56303"/>
                              <a14:foregroundMark x1="50000" y1="50420" x2="50000" y2="50420"/>
                              <a14:foregroundMark x1="51471" y1="42017" x2="51471" y2="42017"/>
                              <a14:foregroundMark x1="54412" y1="36134" x2="54412" y2="36134"/>
                              <a14:foregroundMark x1="58333" y1="34454" x2="58333" y2="34454"/>
                              <a14:foregroundMark x1="58333" y1="42857" x2="58333" y2="42857"/>
                              <a14:foregroundMark x1="57843" y1="49580" x2="57843" y2="49580"/>
                              <a14:foregroundMark x1="57843" y1="54622" x2="57843" y2="57143"/>
                              <a14:foregroundMark x1="56373" y1="63025" x2="56373" y2="63025"/>
                              <a14:foregroundMark x1="56373" y1="68908" x2="56373" y2="73109"/>
                              <a14:foregroundMark x1="62255" y1="21008" x2="62255" y2="21008"/>
                              <a14:foregroundMark x1="84314" y1="14286" x2="84314" y2="14286"/>
                              <a14:foregroundMark x1="73039" y1="15966" x2="73039" y2="15966"/>
                              <a14:foregroundMark x1="78431" y1="15966" x2="78431" y2="15966"/>
                              <a14:foregroundMark x1="66667" y1="15966" x2="66667" y2="15966"/>
                              <a14:foregroundMark x1="81373" y1="24370" x2="81373" y2="24370"/>
                              <a14:foregroundMark x1="80882" y1="36134" x2="80882" y2="36134"/>
                              <a14:foregroundMark x1="85294" y1="52101" x2="85294" y2="52101"/>
                              <a14:foregroundMark x1="84314" y1="36975" x2="80882" y2="36975"/>
                              <a14:foregroundMark x1="84314" y1="52941" x2="79412" y2="52941"/>
                              <a14:foregroundMark x1="85784" y1="67227" x2="73529" y2="69748"/>
                              <a14:foregroundMark x1="79412" y1="48739" x2="90686" y2="52101"/>
                              <a14:foregroundMark x1="91176" y1="59664" x2="91176" y2="84874"/>
                            </a14:backgroundRemoval>
                          </a14:imgEffect>
                          <a14:imgEffect>
                            <a14:brightnessContrast contrast="-2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32255" y="10877553"/>
                  <a:ext cx="584995" cy="390327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2" name="図 51">
                  <a:extLst>
                    <a:ext uri="{FF2B5EF4-FFF2-40B4-BE49-F238E27FC236}">
                      <a16:creationId xmlns:a16="http://schemas.microsoft.com/office/drawing/2014/main" id="{50A8B6BC-8E7B-0890-E193-694F56D206DF}"/>
                    </a:ext>
                  </a:extLst>
                </p:cNvPr>
                <p:cNvPicPr/>
                <p:nvPr/>
              </p:nvPicPr>
              <p:blipFill rotWithShape="1">
                <a:blip r:embed="rId17" cstate="print">
                  <a:grayscl/>
                  <a:extLst>
                    <a:ext uri="{BEBA8EAE-BF5A-486C-A8C5-ECC9F3942E4B}">
                      <a14:imgProps xmlns:a14="http://schemas.microsoft.com/office/drawing/2010/main">
                        <a14:imgLayer r:embed="rId18">
                          <a14:imgEffect>
                            <a14:backgroundRemoval t="9605" b="89831" l="8197" r="80984">
                              <a14:foregroundMark x1="62623" y1="37288" x2="62623" y2="37288"/>
                              <a14:foregroundMark x1="80984" y1="38983" x2="80984" y2="38983"/>
                              <a14:foregroundMark x1="80000" y1="55932" x2="80000" y2="55932"/>
                              <a14:foregroundMark x1="69836" y1="45763" x2="69836" y2="45763"/>
                              <a14:foregroundMark x1="69836" y1="58192" x2="69836" y2="58192"/>
                              <a14:foregroundMark x1="69180" y1="81356" x2="69180" y2="81356"/>
                              <a14:foregroundMark x1="69180" y1="64972" x2="69180" y2="64972"/>
                            </a14:backgroundRemoval>
                          </a14:imgEffect>
                          <a14:imgEffect>
                            <a14:sharpenSoften amount="50000"/>
                          </a14:imgEffect>
                          <a14:imgEffect>
                            <a14:brightnessContrast contrast="-2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16565"/>
                <a:stretch/>
              </p:blipFill>
              <p:spPr bwMode="auto">
                <a:xfrm>
                  <a:off x="3109259" y="10872518"/>
                  <a:ext cx="584995" cy="390327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CACAB5F1-37C7-24FA-DC16-23A4C3F771B3}"/>
              </a:ext>
            </a:extLst>
          </p:cNvPr>
          <p:cNvGrpSpPr/>
          <p:nvPr/>
        </p:nvGrpSpPr>
        <p:grpSpPr>
          <a:xfrm>
            <a:off x="519247" y="9157087"/>
            <a:ext cx="5652023" cy="587194"/>
            <a:chOff x="609419" y="10189780"/>
            <a:chExt cx="5652023" cy="587194"/>
          </a:xfrm>
        </p:grpSpPr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D2611677-4475-D00F-65D4-0E5D56BD7B4D}"/>
                </a:ext>
              </a:extLst>
            </p:cNvPr>
            <p:cNvGrpSpPr/>
            <p:nvPr/>
          </p:nvGrpSpPr>
          <p:grpSpPr>
            <a:xfrm>
              <a:off x="963477" y="10215937"/>
              <a:ext cx="5297965" cy="561037"/>
              <a:chOff x="6795962" y="14250808"/>
              <a:chExt cx="5297965" cy="561037"/>
            </a:xfrm>
          </p:grpSpPr>
          <p:sp>
            <p:nvSpPr>
              <p:cNvPr id="69" name="テキスト ボックス 44">
                <a:extLst>
                  <a:ext uri="{FF2B5EF4-FFF2-40B4-BE49-F238E27FC236}">
                    <a16:creationId xmlns:a16="http://schemas.microsoft.com/office/drawing/2014/main" id="{0B6AC39E-49AD-3207-370B-F5259464F2A3}"/>
                  </a:ext>
                </a:extLst>
              </p:cNvPr>
              <p:cNvSpPr txBox="1"/>
              <p:nvPr/>
            </p:nvSpPr>
            <p:spPr>
              <a:xfrm>
                <a:off x="6795962" y="14250808"/>
                <a:ext cx="2885357" cy="56103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spcBef>
                    <a:spcPts val="300"/>
                  </a:spcBef>
                </a:pPr>
                <a:r>
                  <a:rPr lang="ja-JP" altLang="en-US" sz="1200" kern="100" dirty="0"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介護施設の種類や求人検索が</a:t>
                </a:r>
                <a:endParaRPr lang="en-US" altLang="ja-JP" sz="1200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300"/>
                  </a:spcBef>
                </a:pPr>
                <a:r>
                  <a:rPr lang="ja-JP" altLang="en-US" sz="1200" kern="100" dirty="0"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スマホで見れるアプリ</a:t>
                </a:r>
                <a:endParaRPr lang="en-US" altLang="ja-JP" sz="1200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B7CEC115-F400-F533-0024-C838605E9708}"/>
                  </a:ext>
                </a:extLst>
              </p:cNvPr>
              <p:cNvGrpSpPr/>
              <p:nvPr/>
            </p:nvGrpSpPr>
            <p:grpSpPr>
              <a:xfrm>
                <a:off x="9407885" y="14284656"/>
                <a:ext cx="2686042" cy="521994"/>
                <a:chOff x="6523711" y="14247410"/>
                <a:chExt cx="2686042" cy="521994"/>
              </a:xfrm>
            </p:grpSpPr>
            <p:pic>
              <p:nvPicPr>
                <p:cNvPr id="85" name="図 84">
                  <a:extLst>
                    <a:ext uri="{FF2B5EF4-FFF2-40B4-BE49-F238E27FC236}">
                      <a16:creationId xmlns:a16="http://schemas.microsoft.com/office/drawing/2014/main" id="{02102949-EF2C-D819-E49A-26DB4F658D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9">
                  <a:extLst>
                    <a:ext uri="{BEBA8EAE-BF5A-486C-A8C5-ECC9F3942E4B}">
                      <a14:imgProps xmlns:a14="http://schemas.microsoft.com/office/drawing/2010/main">
                        <a14:imgLayer r:embed="rId20">
                          <a14:imgEffect>
                            <a14:backgroundRemoval t="491" b="89681" l="1948" r="97851">
                              <a14:foregroundMark x1="73942" y1="20393" x2="73942" y2="20393"/>
                              <a14:foregroundMark x1="75688" y1="28501" x2="75688" y2="28501"/>
                              <a14:foregroundMark x1="93418" y1="20393" x2="93418" y2="20393"/>
                              <a14:foregroundMark x1="97314" y1="24324" x2="97314" y2="24324"/>
                              <a14:foregroundMark x1="90598" y1="65848" x2="90598" y2="65848"/>
                              <a14:foregroundMark x1="84553" y1="63391" x2="84553" y2="63391"/>
                              <a14:foregroundMark x1="88113" y1="63391" x2="89187" y2="76658"/>
                              <a14:foregroundMark x1="66152" y1="29730" x2="66152" y2="29730"/>
                              <a14:foregroundMark x1="49400" y1="17447" x2="39693" y2="10329"/>
                              <a14:foregroundMark x1="66152" y1="29730" x2="57313" y2="23249"/>
                              <a14:foregroundMark x1="6246" y1="20393" x2="28127" y2="21227"/>
                              <a14:foregroundMark x1="2015" y1="23096" x2="14036" y2="21622"/>
                              <a14:foregroundMark x1="96239" y1="19165" x2="96239" y2="19165"/>
                              <a14:foregroundMark x1="94090" y1="6880" x2="94090" y2="6880"/>
                              <a14:foregroundMark x1="92344" y1="6880" x2="92344" y2="6880"/>
                              <a14:foregroundMark x1="90934" y1="5651" x2="90934" y2="5651"/>
                              <a14:foregroundMark x1="83412" y1="58968" x2="83412" y2="58968"/>
                              <a14:foregroundMark x1="84688" y1="58968" x2="86434" y2="68305"/>
                              <a14:foregroundMark x1="88381" y1="9091" x2="88381" y2="9091"/>
                              <a14:foregroundMark x1="82203" y1="8108" x2="93150" y2="8108"/>
                              <a14:foregroundMark x1="81464" y1="6143" x2="81464" y2="6143"/>
                              <a14:foregroundMark x1="69308" y1="11794" x2="70786" y2="34398"/>
                              <a14:foregroundMark x1="69510" y1="7125" x2="81733" y2="10074"/>
                              <a14:foregroundMark x1="97582" y1="43980" x2="97582" y2="43980"/>
                              <a14:foregroundMark x1="96844" y1="43980" x2="96844" y2="43980"/>
                              <a14:foregroundMark x1="96844" y1="43980" x2="96844" y2="43980"/>
                              <a14:foregroundMark x1="97851" y1="28747" x2="97851" y2="28747"/>
                              <a14:foregroundMark x1="97582" y1="16708" x2="97582" y2="16708"/>
                              <a14:foregroundMark x1="86702" y1="44717" x2="86702" y2="44717"/>
                              <a14:foregroundMark x1="87441" y1="40049" x2="87441" y2="40049"/>
                              <a14:foregroundMark x1="88180" y1="57985" x2="88180" y2="57985"/>
                              <a14:foregroundMark x1="88650" y1="57985" x2="88650" y2="57985"/>
                              <a14:foregroundMark x1="90396" y1="57985" x2="90396" y2="57985"/>
                              <a14:foregroundMark x1="89187" y1="53317" x2="89187" y2="53317"/>
                              <a14:foregroundMark x1="91135" y1="55037" x2="91135" y2="55037"/>
                              <a14:foregroundMark x1="91672" y1="54300" x2="91672" y2="54300"/>
                              <a14:foregroundMark x1="93150" y1="57002" x2="93150" y2="57002"/>
                              <a14:foregroundMark x1="94157" y1="74939" x2="94157" y2="74939"/>
                              <a14:foregroundMark x1="94157" y1="66339" x2="94157" y2="66339"/>
                              <a14:foregroundMark x1="94359" y1="59951" x2="94359" y2="59951"/>
                              <a14:foregroundMark x1="94157" y1="75921" x2="94157" y2="75921"/>
                              <a14:foregroundMark x1="93150" y1="79607" x2="93150" y2="79607"/>
                              <a14:foregroundMark x1="93150" y1="83292" x2="93150" y2="83292"/>
                              <a14:foregroundMark x1="92411" y1="86241" x2="92411" y2="86241"/>
                              <a14:foregroundMark x1="92612" y1="85258" x2="92612" y2="85258"/>
                              <a14:foregroundMark x1="92612" y1="87224" x2="92612" y2="87224"/>
                              <a14:foregroundMark x1="91672" y1="87961" x2="91672" y2="87961"/>
                              <a14:foregroundMark x1="89657" y1="88943" x2="89657" y2="88943"/>
                              <a14:foregroundMark x1="87173" y1="89926" x2="87173" y2="89926"/>
                              <a14:foregroundMark x1="86434" y1="77641" x2="86434" y2="77641"/>
                              <a14:foregroundMark x1="85695" y1="72973" x2="85695" y2="72973"/>
                              <a14:foregroundMark x1="84218" y1="69287" x2="84218" y2="69287"/>
                              <a14:foregroundMark x1="86165" y1="79607" x2="86165" y2="79607"/>
                              <a14:foregroundMark x1="87173" y1="87224" x2="87173" y2="87224"/>
                              <a14:foregroundMark x1="86702" y1="84275" x2="86702" y2="84275"/>
                              <a14:foregroundMark x1="86434" y1="78624" x2="86434" y2="78624"/>
                              <a14:foregroundMark x1="86702" y1="50369" x2="86702" y2="50369"/>
                              <a14:foregroundMark x1="86434" y1="57002" x2="86434" y2="57002"/>
                              <a14:foregroundMark x1="87173" y1="41032" x2="87173" y2="41032"/>
                              <a14:foregroundMark x1="67764" y1="8108" x2="67764" y2="8108"/>
                              <a14:foregroundMark x1="67764" y1="6143" x2="67764" y2="6143"/>
                              <a14:foregroundMark x1="67764" y1="6143" x2="67293" y2="6143"/>
                              <a14:foregroundMark x1="63801" y1="8108" x2="63801" y2="8108"/>
                              <a14:foregroundMark x1="62324" y1="5405" x2="62324" y2="5405"/>
                              <a14:foregroundMark x1="63331" y1="5405" x2="63331" y2="5405"/>
                              <a14:foregroundMark x1="65077" y1="5405" x2="65077" y2="5405"/>
                              <a14:foregroundMark x1="65816" y1="5405" x2="65816" y2="5405"/>
                              <a14:foregroundMark x1="66017" y1="5405" x2="64338" y2="9091"/>
                              <a14:foregroundMark x1="64338" y1="7125" x2="61585" y2="10074"/>
                              <a14:foregroundMark x1="63062" y1="5405" x2="63062" y2="5405"/>
                              <a14:foregroundMark x1="62324" y1="5405" x2="62324" y2="5405"/>
                              <a14:foregroundMark x1="63062" y1="5405" x2="63062" y2="5405"/>
                              <a14:foregroundMark x1="64088" y1="5897" x2="62055" y2="8108"/>
                              <a14:foregroundMark x1="64540" y1="5405" x2="64088" y2="5897"/>
                              <a14:foregroundMark x1="60846" y1="7125" x2="52384" y2="6143"/>
                              <a14:foregroundMark x1="63533" y1="6143" x2="63533" y2="6143"/>
                              <a14:foregroundMark x1="55339" y1="4423" x2="35997" y2="737"/>
                              <a14:foregroundMark x1="40135" y1="8002" x2="45937" y2="9091"/>
                              <a14:foregroundMark x1="31689" y1="5401" x2="21687" y2="4176"/>
                              <a14:foregroundMark x1="4433" y1="9091" x2="30020" y2="12776"/>
                              <a14:foregroundMark x1="20819" y1="7125" x2="20819" y2="7125"/>
                              <a14:foregroundMark x1="18334" y1="6143" x2="18334" y2="6143"/>
                              <a14:foregroundMark x1="14842" y1="7125" x2="14842" y2="7125"/>
                              <a14:foregroundMark x1="5440" y1="7125" x2="5440" y2="7125"/>
                              <a14:foregroundMark x1="3895" y1="6143" x2="3895" y2="6143"/>
                              <a14:foregroundMark x1="2418" y1="6143" x2="2418" y2="6143"/>
                              <a14:foregroundMark x1="2686" y1="42015" x2="2686" y2="42015"/>
                              <a14:foregroundMark x1="1948" y1="41032" x2="1948" y2="41032"/>
                              <a14:foregroundMark x1="5910" y1="42998" x2="5910" y2="42998"/>
                              <a14:foregroundMark x1="4903" y1="43980" x2="4903" y2="43980"/>
                              <a14:foregroundMark x1="5910" y1="44717" x2="5910" y2="44717"/>
                              <a14:foregroundMark x1="7656" y1="44717" x2="7656" y2="44717"/>
                              <a14:foregroundMark x1="10141" y1="44717" x2="10141" y2="44717"/>
                              <a14:foregroundMark x1="12089" y1="42998" x2="12089" y2="42998"/>
                              <a14:foregroundMark x1="13365" y1="43980" x2="13365" y2="43980"/>
                              <a14:foregroundMark x1="19073" y1="44717" x2="19073" y2="44717"/>
                              <a14:foregroundMark x1="17596" y1="42998" x2="17596" y2="42998"/>
                              <a14:foregroundMark x1="16118" y1="45700" x2="16118" y2="45700"/>
                              <a14:foregroundMark x1="21558" y1="44717" x2="21558" y2="44717"/>
                              <a14:foregroundMark x1="28543" y1="44717" x2="28543" y2="44717"/>
                              <a14:foregroundMark x1="26998" y1="44717" x2="26998" y2="44717"/>
                              <a14:foregroundMark x1="22497" y1="46192" x2="21558" y2="46683"/>
                              <a14:foregroundMark x1="25319" y1="44717" x2="22497" y2="46192"/>
                              <a14:foregroundMark x1="39490" y1="43980" x2="39490" y2="43980"/>
                              <a14:foregroundMark x1="35460" y1="43980" x2="35460" y2="43980"/>
                              <a14:foregroundMark x1="32774" y1="44717" x2="32774" y2="44717"/>
                              <a14:foregroundMark x1="45937" y1="44717" x2="45937" y2="44717"/>
                              <a14:foregroundMark x1="41437" y1="44717" x2="41437" y2="44717"/>
                              <a14:foregroundMark x1="42915" y1="43980" x2="42915" y2="43980"/>
                              <a14:foregroundMark x1="50369" y1="43980" x2="50369" y2="43980"/>
                              <a14:foregroundMark x1="48623" y1="45700" x2="48623" y2="45700"/>
                              <a14:foregroundMark x1="53862" y1="43980" x2="53862" y2="43980"/>
                              <a14:foregroundMark x1="55876" y1="42998" x2="55876" y2="42998"/>
                              <a14:foregroundMark x1="55608" y1="43980" x2="55608" y2="43980"/>
                              <a14:foregroundMark x1="58563" y1="43980" x2="58563" y2="43980"/>
                              <a14:foregroundMark x1="62324" y1="42998" x2="62324" y2="42998"/>
                              <a14:foregroundMark x1="61048" y1="42998" x2="61048" y2="42998"/>
                              <a14:foregroundMark x1="61048" y1="44717" x2="61048" y2="44717"/>
                              <a14:foregroundMark x1="64338" y1="44717" x2="64338" y2="44717"/>
                              <a14:foregroundMark x1="65547" y1="45700" x2="65547" y2="45700"/>
                              <a14:foregroundMark x1="67025" y1="44717" x2="67025" y2="44717"/>
                              <a14:foregroundMark x1="67562" y1="43980" x2="67562" y2="43980"/>
                              <a14:foregroundMark x1="68301" y1="39066" x2="68301" y2="39066"/>
                              <a14:foregroundMark x1="68502" y1="24079" x2="68502" y2="24079"/>
                              <a14:backgroundMark x1="24043" y1="2948" x2="24043" y2="2948"/>
                              <a14:backgroundMark x1="1410" y1="4914" x2="1410" y2="4914"/>
                              <a14:backgroundMark x1="6380" y1="1229" x2="6380" y2="1229"/>
                              <a14:backgroundMark x1="10880" y1="2211" x2="10880" y2="2211"/>
                              <a14:backgroundMark x1="10611" y1="2948" x2="10611" y2="2948"/>
                              <a14:backgroundMark x1="10141" y1="4914" x2="10141" y2="4914"/>
                              <a14:backgroundMark x1="8395" y1="4914" x2="8395" y2="4914"/>
                              <a14:backgroundMark x1="8596" y1="1229" x2="8596" y2="1229"/>
                              <a14:backgroundMark x1="8596" y1="1229" x2="10880" y2="2211"/>
                              <a14:backgroundMark x1="7656" y1="2948" x2="8126" y2="1229"/>
                              <a14:backgroundMark x1="8126" y1="2211" x2="8126" y2="2211"/>
                              <a14:backgroundMark x1="8596" y1="2211" x2="8126" y2="3931"/>
                              <a14:backgroundMark x1="69510" y1="3931" x2="69510" y2="3931"/>
                              <a14:backgroundMark x1="68771" y1="4914" x2="68771" y2="4914"/>
                              <a14:backgroundMark x1="66286" y1="4914" x2="66286" y2="4914"/>
                              <a14:backgroundMark x1="62794" y1="2948" x2="62794" y2="2948"/>
                              <a14:backgroundMark x1="64271" y1="2948" x2="64271" y2="2948"/>
                              <a14:backgroundMark x1="60578" y1="4914" x2="60578" y2="4914"/>
                              <a14:backgroundMark x1="63331" y1="5897" x2="63331" y2="5897"/>
                              <a14:backgroundMark x1="64809" y1="4914" x2="64809" y2="4914"/>
                              <a14:backgroundMark x1="22028" y1="49140" x2="22028" y2="49140"/>
                              <a14:backgroundMark x1="21558" y1="47174" x2="21558" y2="47174"/>
                              <a14:backgroundMark x1="22565" y1="47174" x2="22565" y2="47174"/>
                              <a14:backgroundMark x1="22297" y1="46192" x2="22297" y2="46192"/>
                              <a14:backgroundMark x1="21827" y1="47174" x2="21827" y2="47174"/>
                              <a14:backgroundMark x1="31968" y1="3931" x2="31968" y2="3931"/>
                              <a14:backgroundMark x1="31968" y1="3931" x2="40161" y2="7862"/>
                              <a14:backgroundMark x1="12827" y1="2211" x2="22028" y2="2211"/>
                              <a14:backgroundMark x1="10880" y1="2948" x2="10880" y2="2948"/>
                              <a14:backgroundMark x1="10880" y1="2948" x2="15111" y2="2948"/>
                              <a14:backgroundMark x1="23304" y1="2948" x2="23304" y2="2948"/>
                              <a14:backgroundMark x1="65547" y1="18182" x2="18536" y2="26536"/>
                              <a14:backgroundMark x1="67495" y1="9582" x2="67495" y2="9582"/>
                            </a14:backgroundRemoval>
                          </a14:imgEffect>
                        </a14:imgLayer>
                      </a14:imgProps>
                    </a:ext>
                  </a:extLst>
                </a:blip>
                <a:srcRect l="68813" b="34470"/>
                <a:stretch/>
              </p:blipFill>
              <p:spPr>
                <a:xfrm>
                  <a:off x="8269899" y="14247410"/>
                  <a:ext cx="939854" cy="521994"/>
                </a:xfrm>
                <a:prstGeom prst="rect">
                  <a:avLst/>
                </a:prstGeom>
              </p:spPr>
            </p:pic>
            <p:sp>
              <p:nvSpPr>
                <p:cNvPr id="102" name="四角形: 角を丸くする 101">
                  <a:extLst>
                    <a:ext uri="{FF2B5EF4-FFF2-40B4-BE49-F238E27FC236}">
                      <a16:creationId xmlns:a16="http://schemas.microsoft.com/office/drawing/2014/main" id="{A71BD374-9DF4-2508-8E62-64120F88D59B}"/>
                    </a:ext>
                  </a:extLst>
                </p:cNvPr>
                <p:cNvSpPr/>
                <p:nvPr/>
              </p:nvSpPr>
              <p:spPr>
                <a:xfrm>
                  <a:off x="6523711" y="14266716"/>
                  <a:ext cx="1604073" cy="33761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103" name="テキスト ボックス 102">
                  <a:extLst>
                    <a:ext uri="{FF2B5EF4-FFF2-40B4-BE49-F238E27FC236}">
                      <a16:creationId xmlns:a16="http://schemas.microsoft.com/office/drawing/2014/main" id="{AA5405E4-CBD5-B4C9-B152-7F42DCA2EF19}"/>
                    </a:ext>
                  </a:extLst>
                </p:cNvPr>
                <p:cNvSpPr txBox="1"/>
                <p:nvPr/>
              </p:nvSpPr>
              <p:spPr>
                <a:xfrm>
                  <a:off x="6547476" y="14288409"/>
                  <a:ext cx="156579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4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まちけあジョブ</a:t>
                  </a:r>
                  <a:endParaRPr kumimoji="1" lang="ja-JP" altLang="en-US" sz="14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</p:grpSp>
        </p:grpSp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41CD1F06-6C5D-6406-A5BF-E046A071B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22">
                      <a14:imgEffect>
                        <a14:backgroundRemoval t="3413" b="98635" l="3010" r="95987">
                          <a14:foregroundMark x1="24080" y1="20819" x2="77592" y2="19795"/>
                          <a14:foregroundMark x1="77592" y1="19795" x2="90635" y2="19795"/>
                          <a14:foregroundMark x1="31104" y1="3413" x2="71572" y2="3413"/>
                          <a14:foregroundMark x1="5017" y1="17065" x2="5017" y2="85666"/>
                          <a14:foregroundMark x1="93980" y1="25256" x2="92308" y2="84642"/>
                          <a14:foregroundMark x1="14047" y1="85666" x2="70903" y2="85666"/>
                          <a14:foregroundMark x1="20401" y1="93174" x2="20401" y2="93174"/>
                          <a14:foregroundMark x1="30435" y1="93174" x2="30435" y2="93174"/>
                          <a14:foregroundMark x1="75251" y1="92150" x2="75251" y2="92150"/>
                          <a14:foregroundMark x1="95987" y1="59044" x2="37458" y2="53584"/>
                          <a14:foregroundMark x1="8027" y1="26962" x2="9699" y2="33447"/>
                          <a14:foregroundMark x1="19398" y1="29693" x2="14047" y2="41638"/>
                          <a14:foregroundMark x1="10702" y1="23549" x2="57191" y2="38225"/>
                          <a14:foregroundMark x1="57191" y1="38225" x2="76254" y2="38225"/>
                          <a14:foregroundMark x1="25753" y1="34471" x2="71572" y2="35154"/>
                          <a14:foregroundMark x1="22408" y1="37201" x2="51839" y2="38225"/>
                          <a14:foregroundMark x1="28428" y1="38908" x2="56522" y2="39932"/>
                          <a14:foregroundMark x1="16054" y1="57338" x2="68896" y2="63823"/>
                          <a14:foregroundMark x1="11371" y1="38225" x2="11371" y2="38225"/>
                          <a14:foregroundMark x1="16722" y1="41638" x2="16722" y2="41638"/>
                          <a14:foregroundMark x1="20401" y1="46416" x2="20401" y2="46416"/>
                          <a14:foregroundMark x1="12375" y1="43686" x2="12375" y2="43686"/>
                          <a14:foregroundMark x1="11371" y1="44369" x2="11371" y2="44369"/>
                          <a14:foregroundMark x1="10702" y1="40956" x2="10702" y2="40956"/>
                          <a14:foregroundMark x1="8027" y1="44369" x2="8027" y2="44369"/>
                          <a14:foregroundMark x1="32107" y1="32423" x2="32107" y2="32423"/>
                          <a14:foregroundMark x1="37458" y1="46416" x2="37458" y2="46416"/>
                          <a14:foregroundMark x1="38462" y1="46416" x2="38462" y2="46416"/>
                          <a14:foregroundMark x1="66221" y1="32423" x2="66221" y2="32423"/>
                          <a14:foregroundMark x1="63545" y1="43686" x2="63545" y2="43686"/>
                          <a14:foregroundMark x1="80602" y1="30717" x2="80602" y2="30717"/>
                          <a14:foregroundMark x1="80602" y1="31741" x2="80602" y2="31741"/>
                          <a14:foregroundMark x1="87960" y1="31741" x2="87960" y2="31741"/>
                          <a14:foregroundMark x1="88629" y1="29693" x2="88629" y2="29693"/>
                          <a14:foregroundMark x1="90635" y1="29693" x2="90635" y2="29693"/>
                          <a14:foregroundMark x1="90635" y1="29693" x2="90635" y2="29693"/>
                          <a14:foregroundMark x1="82274" y1="30717" x2="82274" y2="30717"/>
                          <a14:foregroundMark x1="86957" y1="38908" x2="86957" y2="38908"/>
                          <a14:foregroundMark x1="83278" y1="38225" x2="73579" y2="40956"/>
                          <a14:foregroundMark x1="84950" y1="38225" x2="84950" y2="38225"/>
                          <a14:foregroundMark x1="87960" y1="36177" x2="87960" y2="36177"/>
                          <a14:foregroundMark x1="88629" y1="44369" x2="88629" y2="44369"/>
                          <a14:foregroundMark x1="89632" y1="53584" x2="89632" y2="53584"/>
                          <a14:foregroundMark x1="80602" y1="62799" x2="80602" y2="62799"/>
                          <a14:foregroundMark x1="80602" y1="72014" x2="80602" y2="72014"/>
                          <a14:foregroundMark x1="80602" y1="63823" x2="80602" y2="63823"/>
                          <a14:foregroundMark x1="80602" y1="73038" x2="80602" y2="73038"/>
                          <a14:foregroundMark x1="80602" y1="73038" x2="80602" y2="73038"/>
                          <a14:foregroundMark x1="77926" y1="73720" x2="82274" y2="73038"/>
                          <a14:foregroundMark x1="73579" y1="80205" x2="73579" y2="80205"/>
                          <a14:foregroundMark x1="72575" y1="76451" x2="70903" y2="82935"/>
                          <a14:foregroundMark x1="70903" y1="66553" x2="70903" y2="66553"/>
                          <a14:foregroundMark x1="72575" y1="62799" x2="74247" y2="60068"/>
                          <a14:foregroundMark x1="74247" y1="60068" x2="74247" y2="60068"/>
                          <a14:foregroundMark x1="89632" y1="65529" x2="89632" y2="65529"/>
                          <a14:foregroundMark x1="89632" y1="74744" x2="89632" y2="74744"/>
                          <a14:foregroundMark x1="85953" y1="80205" x2="85953" y2="80205"/>
                          <a14:foregroundMark x1="78930" y1="80205" x2="78930" y2="80205"/>
                          <a14:foregroundMark x1="50836" y1="75768" x2="50836" y2="75768"/>
                          <a14:foregroundMark x1="58194" y1="73720" x2="58194" y2="73720"/>
                          <a14:foregroundMark x1="61873" y1="68259" x2="61873" y2="68259"/>
                          <a14:foregroundMark x1="68896" y1="70990" x2="68896" y2="70990"/>
                          <a14:foregroundMark x1="40134" y1="63823" x2="40134" y2="63823"/>
                          <a14:foregroundMark x1="40134" y1="63823" x2="40134" y2="74744"/>
                          <a14:foregroundMark x1="36455" y1="63823" x2="36455" y2="63823"/>
                          <a14:foregroundMark x1="41137" y1="64505" x2="33779" y2="64505"/>
                          <a14:foregroundMark x1="39465" y1="68259" x2="33110" y2="68259"/>
                          <a14:foregroundMark x1="39465" y1="76451" x2="36455" y2="77474"/>
                          <a14:foregroundMark x1="36455" y1="75768" x2="22408" y2="76451"/>
                          <a14:foregroundMark x1="21405" y1="70990" x2="8027" y2="75768"/>
                          <a14:foregroundMark x1="10702" y1="60068" x2="16054" y2="60068"/>
                          <a14:foregroundMark x1="3344" y1="67235" x2="20401" y2="67235"/>
                          <a14:foregroundMark x1="20401" y1="63823" x2="20401" y2="63823"/>
                          <a14:foregroundMark x1="32107" y1="98635" x2="32107" y2="98635"/>
                          <a14:foregroundMark x1="33779" y1="96587" x2="33779" y2="96587"/>
                          <a14:foregroundMark x1="59197" y1="84642" x2="59197" y2="84642"/>
                        </a14:backgroundRemoval>
                      </a14:imgEffect>
                      <a14:imgEffect>
                        <a14:colorTemperature colorTemp="88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09419" y="10189780"/>
              <a:ext cx="517854" cy="536217"/>
            </a:xfrm>
            <a:prstGeom prst="rect">
              <a:avLst/>
            </a:prstGeom>
          </p:spPr>
        </p:pic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F7B39B7B-8F42-88FF-3530-2DFABACCE1D1}"/>
              </a:ext>
            </a:extLst>
          </p:cNvPr>
          <p:cNvGrpSpPr/>
          <p:nvPr/>
        </p:nvGrpSpPr>
        <p:grpSpPr>
          <a:xfrm>
            <a:off x="235433" y="5525619"/>
            <a:ext cx="6420168" cy="1631598"/>
            <a:chOff x="727518" y="5220159"/>
            <a:chExt cx="6420168" cy="1631598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8668F2C-DE8D-2057-9EF3-22460020ECE8}"/>
                </a:ext>
              </a:extLst>
            </p:cNvPr>
            <p:cNvGrpSpPr/>
            <p:nvPr/>
          </p:nvGrpSpPr>
          <p:grpSpPr>
            <a:xfrm>
              <a:off x="727518" y="5220159"/>
              <a:ext cx="6420168" cy="1631598"/>
              <a:chOff x="727144" y="3573406"/>
              <a:chExt cx="6420168" cy="1631598"/>
            </a:xfrm>
          </p:grpSpPr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8A117059-0028-8A2A-44D5-21A177880884}"/>
                  </a:ext>
                </a:extLst>
              </p:cNvPr>
              <p:cNvSpPr/>
              <p:nvPr/>
            </p:nvSpPr>
            <p:spPr>
              <a:xfrm>
                <a:off x="727144" y="3573406"/>
                <a:ext cx="6420168" cy="1631598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595F9167-DA34-110D-3002-A169E2AC3C2A}"/>
                  </a:ext>
                </a:extLst>
              </p:cNvPr>
              <p:cNvSpPr/>
              <p:nvPr/>
            </p:nvSpPr>
            <p:spPr>
              <a:xfrm>
                <a:off x="3272482" y="3910072"/>
                <a:ext cx="2210681" cy="38696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75000"/>
                  </a:lnSpc>
                  <a:spcBef>
                    <a:spcPts val="1800"/>
                  </a:spcBef>
                </a:pPr>
                <a:r>
                  <a:rPr lang="ja-JP" altLang="en-US" sz="1600" kern="100" dirty="0"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町田市忠生</a:t>
                </a:r>
                <a:r>
                  <a:rPr lang="en-US" altLang="ja-JP" sz="1600" kern="100" dirty="0"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3-14-2</a:t>
                </a:r>
                <a:r>
                  <a:rPr lang="ja-JP" altLang="en-US" sz="1600" kern="100" dirty="0"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Times New Roman" panose="02020603050405020304" pitchFamily="18" charset="0"/>
                  </a:rPr>
                  <a:t>　　</a:t>
                </a:r>
                <a:endParaRPr lang="en-US" altLang="ja-JP" sz="1600" kern="1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2AE4D7C7-6B11-14ED-256B-64AB4A61D4DA}"/>
                </a:ext>
              </a:extLst>
            </p:cNvPr>
            <p:cNvPicPr/>
            <p:nvPr/>
          </p:nvPicPr>
          <p:blipFill>
            <a:blip r:embed="rId2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4">
                      <a14:imgEffect>
                        <a14:backgroundRemoval t="3041" b="94932" l="4936" r="95923">
                          <a14:foregroundMark x1="9442" y1="9459" x2="9442" y2="9459"/>
                          <a14:foregroundMark x1="10944" y1="4054" x2="10944" y2="4054"/>
                          <a14:foregroundMark x1="5150" y1="12162" x2="5150" y2="12162"/>
                          <a14:foregroundMark x1="95923" y1="41892" x2="95923" y2="41892"/>
                          <a14:foregroundMark x1="83906" y1="94932" x2="83906" y2="94932"/>
                          <a14:backgroundMark x1="10730" y1="3041" x2="10730" y2="3041"/>
                        </a14:backgroundRemoval>
                      </a14:imgEffect>
                      <a14:imgEffect>
                        <a14:sharpenSoften amount="25000"/>
                      </a14:imgEffect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1920" y="5314405"/>
              <a:ext cx="2196085" cy="14795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671B99E0-560C-1B58-E718-781CC63B3EAF}"/>
                </a:ext>
              </a:extLst>
            </p:cNvPr>
            <p:cNvPicPr/>
            <p:nvPr/>
          </p:nvPicPr>
          <p:blipFill>
            <a:blip r:embed="rId25">
              <a:extLst>
                <a:ext uri="{BEBA8EAE-BF5A-486C-A8C5-ECC9F3942E4B}">
                  <a14:imgProps xmlns:a14="http://schemas.microsoft.com/office/drawing/2010/main">
                    <a14:imgLayer r:embed="rId26">
                      <a14:imgEffect>
                        <a14:backgroundRemoval t="10000" b="90000" l="10000" r="90000">
                          <a14:foregroundMark x1="88608" y1="38824" x2="88608" y2="38824"/>
                        </a14:backgroundRemoval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5301" y="5506177"/>
              <a:ext cx="310706" cy="36631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5" name="グループ化 114"/>
          <p:cNvGrpSpPr/>
          <p:nvPr/>
        </p:nvGrpSpPr>
        <p:grpSpPr>
          <a:xfrm rot="21271456">
            <a:off x="14518" y="256341"/>
            <a:ext cx="1968191" cy="1454630"/>
            <a:chOff x="-2305934" y="357237"/>
            <a:chExt cx="2435208" cy="1799788"/>
          </a:xfrm>
        </p:grpSpPr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B64EDAC4-95A4-9A73-79B9-D9A07BC2CB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28">
                      <a14:imgEffect>
                        <a14:backgroundRemoval t="4785" b="89474" l="9959" r="89627">
                          <a14:foregroundMark x1="48133" y1="6220" x2="48133" y2="6220"/>
                          <a14:foregroundMark x1="90041" y1="22967" x2="90041" y2="22967"/>
                          <a14:foregroundMark x1="90041" y1="51675" x2="90041" y2="51675"/>
                          <a14:foregroundMark x1="13278" y1="58852" x2="13278" y2="58852"/>
                          <a14:foregroundMark x1="11203" y1="10526" x2="11203" y2="10526"/>
                          <a14:foregroundMark x1="12448" y1="10526" x2="12448" y2="10526"/>
                          <a14:foregroundMark x1="51867" y1="61244" x2="51867" y2="61244"/>
                          <a14:foregroundMark x1="51867" y1="62679" x2="51867" y2="62679"/>
                          <a14:foregroundMark x1="51867" y1="65072" x2="51867" y2="65072"/>
                          <a14:foregroundMark x1="52282" y1="68421" x2="52282" y2="68421"/>
                          <a14:foregroundMark x1="52282" y1="77033" x2="52282" y2="77033"/>
                          <a14:foregroundMark x1="52282" y1="82775" x2="52282" y2="82775"/>
                          <a14:foregroundMark x1="52282" y1="86124" x2="52282" y2="86124"/>
                          <a14:foregroundMark x1="52697" y1="77512" x2="52697" y2="77512"/>
                          <a14:foregroundMark x1="52282" y1="75598" x2="52282" y2="75598"/>
                          <a14:foregroundMark x1="47303" y1="65072" x2="47303" y2="65072"/>
                          <a14:foregroundMark x1="47718" y1="60287" x2="47718" y2="60287"/>
                          <a14:foregroundMark x1="47718" y1="62201" x2="47718" y2="62201"/>
                          <a14:foregroundMark x1="47718" y1="67464" x2="47718" y2="67464"/>
                          <a14:foregroundMark x1="47718" y1="70335" x2="47718" y2="70335"/>
                          <a14:foregroundMark x1="47718" y1="70813" x2="47718" y2="70813"/>
                          <a14:foregroundMark x1="47303" y1="68421" x2="47303" y2="68421"/>
                          <a14:foregroundMark x1="47303" y1="75120" x2="47303" y2="75120"/>
                          <a14:foregroundMark x1="48133" y1="72727" x2="48133" y2="72727"/>
                          <a14:foregroundMark x1="47718" y1="71770" x2="47718" y2="71770"/>
                          <a14:foregroundMark x1="47718" y1="74641" x2="47718" y2="74641"/>
                          <a14:foregroundMark x1="47718" y1="76555" x2="47718" y2="76555"/>
                          <a14:foregroundMark x1="47303" y1="79426" x2="47303" y2="79426"/>
                          <a14:foregroundMark x1="47718" y1="82775" x2="47718" y2="82775"/>
                          <a14:foregroundMark x1="47718" y1="87560" x2="47718" y2="87560"/>
                          <a14:foregroundMark x1="47303" y1="84689" x2="47303" y2="84689"/>
                          <a14:foregroundMark x1="47303" y1="83254" x2="47303" y2="83254"/>
                          <a14:foregroundMark x1="50622" y1="88038" x2="50622" y2="88038"/>
                          <a14:foregroundMark x1="51452" y1="88038" x2="51452" y2="88038"/>
                          <a14:foregroundMark x1="51867" y1="87560" x2="51867" y2="87560"/>
                          <a14:foregroundMark x1="46473" y1="59330" x2="46473" y2="59330"/>
                          <a14:foregroundMark x1="44398" y1="59330" x2="44398" y2="59330"/>
                          <a14:foregroundMark x1="41079" y1="59330" x2="41079" y2="59330"/>
                          <a14:foregroundMark x1="35685" y1="58852" x2="35685" y2="58852"/>
                          <a14:foregroundMark x1="34440" y1="58852" x2="34440" y2="58852"/>
                          <a14:foregroundMark x1="29876" y1="58852" x2="29876" y2="58852"/>
                          <a14:foregroundMark x1="31535" y1="58373" x2="31535" y2="58373"/>
                          <a14:foregroundMark x1="31950" y1="58373" x2="31950" y2="58373"/>
                          <a14:foregroundMark x1="32780" y1="59330" x2="32780" y2="59330"/>
                          <a14:foregroundMark x1="32365" y1="58373" x2="32365" y2="58373"/>
                          <a14:foregroundMark x1="26556" y1="58852" x2="26556" y2="58852"/>
                          <a14:foregroundMark x1="28216" y1="58852" x2="28216" y2="58852"/>
                          <a14:foregroundMark x1="23651" y1="59330" x2="23651" y2="59330"/>
                          <a14:foregroundMark x1="61411" y1="58852" x2="61411" y2="58852"/>
                          <a14:foregroundMark x1="64315" y1="59330" x2="64315" y2="59330"/>
                          <a14:foregroundMark x1="65560" y1="58852" x2="65560" y2="58852"/>
                          <a14:foregroundMark x1="68880" y1="58373" x2="68880" y2="58373"/>
                          <a14:foregroundMark x1="68050" y1="58373" x2="68050" y2="58373"/>
                          <a14:foregroundMark x1="68050" y1="58852" x2="68050" y2="58852"/>
                          <a14:foregroundMark x1="66805" y1="58852" x2="66805" y2="58852"/>
                          <a14:foregroundMark x1="85062" y1="57416" x2="85062" y2="57416"/>
                          <a14:foregroundMark x1="86307" y1="57416" x2="86307" y2="57416"/>
                          <a14:foregroundMark x1="79668" y1="57895" x2="79668" y2="57895"/>
                          <a14:foregroundMark x1="37759" y1="10048" x2="37759" y2="10048"/>
                          <a14:foregroundMark x1="33610" y1="11005" x2="33610" y2="11005"/>
                          <a14:foregroundMark x1="33195" y1="10526" x2="33195" y2="10526"/>
                          <a14:foregroundMark x1="35685" y1="10048" x2="35685" y2="10048"/>
                          <a14:foregroundMark x1="39419" y1="10526" x2="39419" y2="10526"/>
                          <a14:foregroundMark x1="40664" y1="10048" x2="40664" y2="10048"/>
                          <a14:foregroundMark x1="41909" y1="10526" x2="46058" y2="11483"/>
                          <a14:foregroundMark x1="52282" y1="10526" x2="56017" y2="11005"/>
                          <a14:foregroundMark x1="56846" y1="10526" x2="56846" y2="10526"/>
                          <a14:foregroundMark x1="68465" y1="10048" x2="68465" y2="10048"/>
                          <a14:foregroundMark x1="65145" y1="10048" x2="65145" y2="10048"/>
                          <a14:foregroundMark x1="61826" y1="10048" x2="61826" y2="10048"/>
                          <a14:foregroundMark x1="58921" y1="10048" x2="58921" y2="10048"/>
                          <a14:foregroundMark x1="60166" y1="10048" x2="60166" y2="10048"/>
                          <a14:foregroundMark x1="66390" y1="10526" x2="66390" y2="10526"/>
                          <a14:foregroundMark x1="70539" y1="10526" x2="70539" y2="10526"/>
                          <a14:foregroundMark x1="72199" y1="10048" x2="72199" y2="10048"/>
                          <a14:foregroundMark x1="72614" y1="10048" x2="74274" y2="10526"/>
                          <a14:foregroundMark x1="75934" y1="9569" x2="75934" y2="9569"/>
                          <a14:foregroundMark x1="80498" y1="10048" x2="80498" y2="10048"/>
                          <a14:foregroundMark x1="77593" y1="10048" x2="77593" y2="10048"/>
                          <a14:foregroundMark x1="78008" y1="10048" x2="78008" y2="10048"/>
                          <a14:foregroundMark x1="78838" y1="10048" x2="78838" y2="10048"/>
                          <a14:foregroundMark x1="82573" y1="9569" x2="88797" y2="11005"/>
                          <a14:foregroundMark x1="88797" y1="10048" x2="88797" y2="10048"/>
                          <a14:foregroundMark x1="89212" y1="16268" x2="89212" y2="16268"/>
                          <a14:foregroundMark x1="89627" y1="12919" x2="89627" y2="12919"/>
                          <a14:foregroundMark x1="89212" y1="17703" x2="89212" y2="17703"/>
                          <a14:foregroundMark x1="12033" y1="37799" x2="12033" y2="37799"/>
                          <a14:foregroundMark x1="89627" y1="28708" x2="89627" y2="28708"/>
                          <a14:foregroundMark x1="89627" y1="32057" x2="89627" y2="32057"/>
                          <a14:foregroundMark x1="89627" y1="36842" x2="89627" y2="36842"/>
                          <a14:foregroundMark x1="90041" y1="34928" x2="90041" y2="34928"/>
                          <a14:foregroundMark x1="90041" y1="41627" x2="90041" y2="41627"/>
                          <a14:foregroundMark x1="89627" y1="39234" x2="89627" y2="39234"/>
                          <a14:foregroundMark x1="89627" y1="48325" x2="89627" y2="48325"/>
                          <a14:foregroundMark x1="90041" y1="50239" x2="90041" y2="50239"/>
                          <a14:foregroundMark x1="90041" y1="47368" x2="90041" y2="47368"/>
                          <a14:foregroundMark x1="50622" y1="4785" x2="50622" y2="4785"/>
                          <a14:foregroundMark x1="48133" y1="4785" x2="48133" y2="4785"/>
                          <a14:foregroundMark x1="50622" y1="7177" x2="50622" y2="7177"/>
                          <a14:foregroundMark x1="26141" y1="10526" x2="26141" y2="10526"/>
                          <a14:foregroundMark x1="29461" y1="10526" x2="29461" y2="10526"/>
                          <a14:foregroundMark x1="31120" y1="10526" x2="31120" y2="10526"/>
                          <a14:foregroundMark x1="28216" y1="10526" x2="28216" y2="10526"/>
                          <a14:foregroundMark x1="23237" y1="10526" x2="23237" y2="10526"/>
                          <a14:foregroundMark x1="22407" y1="10526" x2="22407" y2="10526"/>
                          <a14:foregroundMark x1="21577" y1="10526" x2="21992" y2="10526"/>
                          <a14:foregroundMark x1="18257" y1="10526" x2="18257" y2="10526"/>
                          <a14:backgroundMark x1="76763" y1="8612" x2="76763" y2="8612"/>
                          <a14:backgroundMark x1="75934" y1="8612" x2="75934" y2="8612"/>
                          <a14:backgroundMark x1="81743" y1="8612" x2="81743" y2="8612"/>
                          <a14:backgroundMark x1="82573" y1="8612" x2="82573" y2="8612"/>
                          <a14:backgroundMark x1="83402" y1="9091" x2="83402" y2="9091"/>
                          <a14:backgroundMark x1="10788" y1="9569" x2="10788" y2="9569"/>
                          <a14:backgroundMark x1="11203" y1="9569" x2="11203" y2="9569"/>
                          <a14:backgroundMark x1="46888" y1="65072" x2="46888" y2="65072"/>
                          <a14:backgroundMark x1="46888" y1="75120" x2="46888" y2="75120"/>
                          <a14:backgroundMark x1="46888" y1="83254" x2="46888" y2="83254"/>
                          <a14:backgroundMark x1="22822" y1="10048" x2="22822" y2="10048"/>
                          <a14:backgroundMark x1="21162" y1="10048" x2="21162" y2="10048"/>
                        </a14:backgroundRemoval>
                      </a14:imgEffect>
                    </a14:imgLayer>
                  </a14:imgProps>
                </a:ext>
              </a:extLst>
            </a:blip>
            <a:srcRect b="10460"/>
            <a:stretch/>
          </p:blipFill>
          <p:spPr>
            <a:xfrm rot="136231">
              <a:off x="-2220320" y="357237"/>
              <a:ext cx="2238256" cy="1799788"/>
            </a:xfrm>
            <a:prstGeom prst="rect">
              <a:avLst/>
            </a:prstGeom>
          </p:spPr>
        </p:pic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89109F0A-4D38-801A-1B77-78C8F472B0C3}"/>
                </a:ext>
              </a:extLst>
            </p:cNvPr>
            <p:cNvSpPr/>
            <p:nvPr/>
          </p:nvSpPr>
          <p:spPr>
            <a:xfrm>
              <a:off x="-2305934" y="470182"/>
              <a:ext cx="2435208" cy="9160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5000"/>
                </a:lnSpc>
              </a:pPr>
              <a:r>
                <a:rPr lang="ja-JP" sz="1600" b="1" kern="100" dirty="0">
                  <a:effectLst>
                    <a:glow rad="101600">
                      <a:schemeClr val="bg1"/>
                    </a:glow>
                  </a:effectLst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rPr>
                <a:t>介護の仕事</a:t>
              </a:r>
            </a:p>
            <a:p>
              <a:pPr algn="ctr">
                <a:lnSpc>
                  <a:spcPts val="3000"/>
                </a:lnSpc>
              </a:pPr>
              <a:r>
                <a:rPr lang="en-US" sz="1600" b="1" kern="100" dirty="0">
                  <a:effectLst>
                    <a:glow rad="101600">
                      <a:schemeClr val="bg1"/>
                    </a:glow>
                  </a:effectLst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rPr>
                <a:t> </a:t>
              </a:r>
              <a:endParaRPr lang="ja-JP" sz="1600" b="1" kern="100" dirty="0">
                <a:effectLst>
                  <a:glow rad="101600">
                    <a:schemeClr val="bg1"/>
                  </a:glow>
                </a:effectLst>
                <a:latin typeface="コーポレート・ロゴ（ラウンド）" panose="02000600000000000000" pitchFamily="2" charset="-128"/>
                <a:ea typeface="コーポレート・ロゴ（ラウンド）" panose="02000600000000000000" pitchFamily="2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3000"/>
                </a:lnSpc>
              </a:pPr>
              <a:r>
                <a:rPr lang="en-US" sz="1600" b="1" kern="100" dirty="0">
                  <a:effectLst>
                    <a:glow rad="101600">
                      <a:schemeClr val="bg1"/>
                    </a:glow>
                  </a:effectLst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rPr>
                <a:t> </a:t>
              </a:r>
              <a:endParaRPr lang="ja-JP" sz="1600" b="1" kern="100" dirty="0">
                <a:effectLst>
                  <a:glow rad="101600">
                    <a:schemeClr val="bg1"/>
                  </a:glow>
                </a:effectLst>
                <a:latin typeface="コーポレート・ロゴ（ラウンド）" panose="02000600000000000000" pitchFamily="2" charset="-128"/>
                <a:ea typeface="コーポレート・ロゴ（ラウンド）" panose="02000600000000000000" pitchFamily="2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3000"/>
                </a:lnSpc>
              </a:pPr>
              <a:r>
                <a:rPr lang="en-US" sz="1600" b="1" kern="100" dirty="0">
                  <a:effectLst>
                    <a:glow rad="101600">
                      <a:schemeClr val="bg1"/>
                    </a:glow>
                  </a:effectLst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rPr>
                <a:t> </a:t>
              </a:r>
              <a:endParaRPr lang="ja-JP" sz="1600" b="1" kern="100" dirty="0">
                <a:effectLst>
                  <a:glow rad="101600">
                    <a:schemeClr val="bg1"/>
                  </a:glow>
                </a:effectLst>
                <a:latin typeface="コーポレート・ロゴ（ラウンド）" panose="02000600000000000000" pitchFamily="2" charset="-128"/>
                <a:ea typeface="コーポレート・ロゴ（ラウンド）" panose="02000600000000000000" pitchFamily="2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21" name="矢印: 五方向 30">
            <a:extLst>
              <a:ext uri="{FF2B5EF4-FFF2-40B4-BE49-F238E27FC236}">
                <a16:creationId xmlns:a16="http://schemas.microsoft.com/office/drawing/2014/main" id="{DD389B0D-BEBD-5764-C3F7-B883DDF7C8F7}"/>
              </a:ext>
            </a:extLst>
          </p:cNvPr>
          <p:cNvSpPr/>
          <p:nvPr/>
        </p:nvSpPr>
        <p:spPr>
          <a:xfrm>
            <a:off x="584346" y="4201286"/>
            <a:ext cx="690217" cy="408844"/>
          </a:xfrm>
          <a:prstGeom prst="homePlate">
            <a:avLst>
              <a:gd name="adj" fmla="val 4038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  <a:spcBef>
                <a:spcPts val="1800"/>
              </a:spcBef>
            </a:pPr>
            <a:r>
              <a:rPr lang="en-US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日時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矢印: 五方向 31">
            <a:extLst>
              <a:ext uri="{FF2B5EF4-FFF2-40B4-BE49-F238E27FC236}">
                <a16:creationId xmlns:a16="http://schemas.microsoft.com/office/drawing/2014/main" id="{FD56EE36-E9F1-E835-492C-AA6246F94D82}"/>
              </a:ext>
            </a:extLst>
          </p:cNvPr>
          <p:cNvSpPr/>
          <p:nvPr/>
        </p:nvSpPr>
        <p:spPr>
          <a:xfrm>
            <a:off x="591182" y="4885616"/>
            <a:ext cx="683381" cy="408845"/>
          </a:xfrm>
          <a:prstGeom prst="homePlate">
            <a:avLst>
              <a:gd name="adj" fmla="val 4038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75000"/>
              </a:lnSpc>
              <a:spcBef>
                <a:spcPts val="1800"/>
              </a:spcBef>
            </a:pPr>
            <a:r>
              <a:rPr lang="en-US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会場</a:t>
            </a:r>
            <a:endParaRPr 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3" name="四角形: 角を丸くする 38">
            <a:extLst>
              <a:ext uri="{FF2B5EF4-FFF2-40B4-BE49-F238E27FC236}">
                <a16:creationId xmlns:a16="http://schemas.microsoft.com/office/drawing/2014/main" id="{DD993F6D-C977-B6CB-EE0B-021E8BE78F71}"/>
              </a:ext>
            </a:extLst>
          </p:cNvPr>
          <p:cNvSpPr/>
          <p:nvPr/>
        </p:nvSpPr>
        <p:spPr>
          <a:xfrm>
            <a:off x="206406" y="2719317"/>
            <a:ext cx="6420168" cy="1271144"/>
          </a:xfrm>
          <a:prstGeom prst="roundRect">
            <a:avLst>
              <a:gd name="adj" fmla="val 18818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spcBef>
                <a:spcPts val="600"/>
              </a:spcBef>
            </a:pPr>
            <a:endParaRPr lang="en-US" altLang="ja-JP" sz="1400" b="1" kern="100" dirty="0">
              <a:ln/>
              <a:solidFill>
                <a:schemeClr val="accent4">
                  <a:lumMod val="50000"/>
                </a:schemeClr>
              </a:solidFill>
              <a:latin typeface="Nちはやフォント＋" panose="02000600000000000000" pitchFamily="2" charset="-128"/>
              <a:ea typeface="Nちはやフォント＋" panose="02000600000000000000" pitchFamily="2" charset="-128"/>
              <a:cs typeface="Times New Roman" panose="02020603050405020304" pitchFamily="18" charset="0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260374" y="2685044"/>
            <a:ext cx="6513941" cy="1242357"/>
            <a:chOff x="144322" y="2772789"/>
            <a:chExt cx="6513941" cy="1242357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46086299-97A8-0009-E3D8-41D2F7640C81}"/>
                </a:ext>
              </a:extLst>
            </p:cNvPr>
            <p:cNvSpPr/>
            <p:nvPr/>
          </p:nvSpPr>
          <p:spPr>
            <a:xfrm>
              <a:off x="290794" y="3765615"/>
              <a:ext cx="4968252" cy="24953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harsh" dir="t"/>
              </a:scene3d>
              <a:sp3d prstMaterial="matte"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>
                <a:lnSpc>
                  <a:spcPts val="1800"/>
                </a:lnSpc>
              </a:pPr>
              <a:r>
                <a:rPr lang="en-US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※</a:t>
              </a:r>
              <a:r>
                <a:rPr lang="ja-JP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雇用保険受給中の方は</a:t>
              </a:r>
              <a:r>
                <a:rPr lang="ja-JP" altLang="en-US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求職</a:t>
              </a:r>
              <a:r>
                <a:rPr lang="ja-JP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活動</a:t>
              </a:r>
              <a:r>
                <a:rPr lang="ja-JP" altLang="en-US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実績になり</a:t>
              </a:r>
              <a:r>
                <a:rPr lang="ja-JP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ます</a:t>
              </a:r>
              <a:r>
                <a:rPr lang="ja-JP" altLang="en-US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。</a:t>
              </a:r>
              <a:r>
                <a:rPr lang="ja-JP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受給資格者証</a:t>
              </a:r>
              <a:r>
                <a:rPr lang="ja-JP" altLang="en-US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をお持ちくだ</a:t>
              </a:r>
              <a:r>
                <a:rPr lang="ja-JP" altLang="ja-JP" sz="1050" kern="100" dirty="0">
                  <a:ln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さい</a:t>
              </a:r>
            </a:p>
            <a:p>
              <a:pPr>
                <a:lnSpc>
                  <a:spcPts val="1800"/>
                </a:lnSpc>
              </a:pPr>
              <a:endParaRPr lang="ja-JP" alt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>
                <a:lnSpc>
                  <a:spcPts val="1800"/>
                </a:lnSpc>
              </a:pPr>
              <a:endParaRPr lang="ja-JP" alt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>
                <a:lnSpc>
                  <a:spcPts val="1800"/>
                </a:lnSpc>
              </a:pPr>
              <a:endParaRPr lang="ja-JP" alt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>
                <a:lnSpc>
                  <a:spcPts val="1800"/>
                </a:lnSpc>
              </a:pPr>
              <a:endParaRPr 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 indent="666750">
                <a:lnSpc>
                  <a:spcPts val="1400"/>
                </a:lnSpc>
              </a:pPr>
              <a:r>
                <a:rPr lang="en-US" sz="1050" kern="100" dirty="0">
                  <a:ln/>
                  <a:effectLst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r>
                <a:rPr lang="en-US" sz="1050" kern="100" dirty="0">
                  <a:ln/>
                  <a:effectLst/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ln/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四角形: 角を丸くする 38">
              <a:extLst>
                <a:ext uri="{FF2B5EF4-FFF2-40B4-BE49-F238E27FC236}">
                  <a16:creationId xmlns:a16="http://schemas.microsoft.com/office/drawing/2014/main" id="{DD993F6D-C977-B6CB-EE0B-021E8BE78F71}"/>
                </a:ext>
              </a:extLst>
            </p:cNvPr>
            <p:cNvSpPr/>
            <p:nvPr/>
          </p:nvSpPr>
          <p:spPr>
            <a:xfrm>
              <a:off x="144322" y="2772789"/>
              <a:ext cx="6513941" cy="1017952"/>
            </a:xfrm>
            <a:prstGeom prst="roundRect">
              <a:avLst>
                <a:gd name="adj" fmla="val 18818"/>
              </a:avLst>
            </a:prstGeom>
            <a:noFill/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harsh" dir="t"/>
              </a:scene3d>
              <a:sp3d prstMaterial="matte"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>
                <a:spcBef>
                  <a:spcPts val="600"/>
                </a:spcBef>
              </a:pPr>
              <a:r>
                <a:rPr lang="ja-JP" altLang="en-US" sz="1400" b="1" kern="100" dirty="0">
                  <a:ln/>
                  <a:solidFill>
                    <a:schemeClr val="tx1"/>
                  </a:solidFill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介護施設等での仕事内容や働き方、資格について個別で相談をお受けします。</a:t>
              </a:r>
            </a:p>
            <a:p>
              <a:pPr>
                <a:spcBef>
                  <a:spcPts val="600"/>
                </a:spcBef>
              </a:pPr>
              <a:r>
                <a:rPr lang="ja-JP" altLang="en-US" sz="1400" b="1" kern="100" dirty="0">
                  <a:ln/>
                  <a:solidFill>
                    <a:schemeClr val="tx1"/>
                  </a:solidFill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無資格・未経験からできる仕事や、資格や経験を活かした仕事など、</a:t>
              </a:r>
              <a:endParaRPr lang="en-US" altLang="ja-JP" sz="1400" b="1" kern="100" dirty="0">
                <a:ln/>
                <a:solidFill>
                  <a:schemeClr val="tx1"/>
                </a:solidFill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</a:pPr>
              <a:r>
                <a:rPr lang="ja-JP" altLang="en-US" sz="1400" b="1" kern="100" dirty="0">
                  <a:ln/>
                  <a:solidFill>
                    <a:schemeClr val="tx1"/>
                  </a:solidFill>
                  <a:latin typeface="Nちはやフォント＋" panose="02000600000000000000" pitchFamily="2" charset="-128"/>
                  <a:ea typeface="Nちはやフォント＋" panose="02000600000000000000" pitchFamily="2" charset="-128"/>
                  <a:cs typeface="Times New Roman" panose="02020603050405020304" pitchFamily="18" charset="0"/>
                </a:rPr>
                <a:t>あなたに合った働き方を一緒に考えましょう！</a:t>
              </a:r>
              <a:endParaRPr lang="en-US" altLang="ja-JP" sz="1400" b="1" kern="100" dirty="0">
                <a:ln/>
                <a:solidFill>
                  <a:schemeClr val="tx1"/>
                </a:solidFill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</a:pPr>
              <a:endParaRPr lang="en-US" altLang="ja-JP" sz="1400" b="1" kern="100" dirty="0">
                <a:ln/>
                <a:solidFill>
                  <a:schemeClr val="tx1"/>
                </a:solidFill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7" name="角丸四角形 46"/>
          <p:cNvSpPr/>
          <p:nvPr/>
        </p:nvSpPr>
        <p:spPr>
          <a:xfrm>
            <a:off x="1988175" y="434038"/>
            <a:ext cx="1336916" cy="363991"/>
          </a:xfrm>
          <a:prstGeom prst="roundRect">
            <a:avLst/>
          </a:prstGeom>
          <a:solidFill>
            <a:srgbClr val="FFA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rPr>
              <a:t>予約不要</a:t>
            </a:r>
            <a:endParaRPr lang="en-US" altLang="ja-JP" sz="1400" b="1" kern="1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Nちはやフォント＋" panose="02000600000000000000" pitchFamily="2" charset="-128"/>
              <a:ea typeface="Nちはやフォント＋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3488377" y="440327"/>
            <a:ext cx="1479836" cy="363991"/>
          </a:xfrm>
          <a:prstGeom prst="roundRect">
            <a:avLst/>
          </a:prstGeom>
          <a:solidFill>
            <a:srgbClr val="FFA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ja-JP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rPr>
              <a:t>履歴書不要</a:t>
            </a:r>
            <a:endParaRPr lang="en-US" altLang="ja-JP" sz="1400" b="1" kern="1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Nちはやフォント＋" panose="02000600000000000000" pitchFamily="2" charset="-128"/>
              <a:ea typeface="Nちはやフォント＋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5121583" y="433220"/>
            <a:ext cx="1335447" cy="363991"/>
          </a:xfrm>
          <a:prstGeom prst="roundRect">
            <a:avLst/>
          </a:prstGeom>
          <a:solidFill>
            <a:srgbClr val="FFA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ja-JP" sz="1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Nちはやフォント＋" panose="02000600000000000000" pitchFamily="2" charset="-128"/>
                <a:ea typeface="Nちはやフォント＋" panose="02000600000000000000" pitchFamily="2" charset="-128"/>
                <a:cs typeface="Times New Roman" panose="02020603050405020304" pitchFamily="18" charset="0"/>
              </a:rPr>
              <a:t>服装自由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84BA755-E98F-C42B-19C2-14B15B464423}"/>
              </a:ext>
            </a:extLst>
          </p:cNvPr>
          <p:cNvPicPr>
            <a:picLocks noChangeAspect="1"/>
          </p:cNvPicPr>
          <p:nvPr/>
        </p:nvPicPr>
        <p:blipFill rotWithShape="1">
          <a:blip r:embed="rId29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9178" b="91778" l="1365" r="95322">
                        <a14:foregroundMark x1="41910" y1="22945" x2="41910" y2="22945"/>
                        <a14:foregroundMark x1="61793" y1="21797" x2="61793" y2="21797"/>
                        <a14:foregroundMark x1="33333" y1="25239" x2="33333" y2="25239"/>
                        <a14:foregroundMark x1="32554" y1="26004" x2="32554" y2="26004"/>
                        <a14:foregroundMark x1="32164" y1="26960" x2="31189" y2="31740"/>
                        <a14:foregroundMark x1="36452" y1="33078" x2="36452" y2="33078"/>
                        <a14:foregroundMark x1="39766" y1="31740" x2="39766" y2="31740"/>
                        <a14:foregroundMark x1="67251" y1="24665" x2="68616" y2="24665"/>
                        <a14:foregroundMark x1="72125" y1="32505" x2="72125" y2="32505"/>
                        <a14:foregroundMark x1="72904" y1="30019" x2="72904" y2="30019"/>
                        <a14:foregroundMark x1="63938" y1="32122" x2="63938" y2="32122"/>
                        <a14:foregroundMark x1="8577" y1="16444" x2="8577" y2="16444"/>
                        <a14:foregroundMark x1="4288" y1="29063" x2="4288" y2="29063"/>
                        <a14:foregroundMark x1="2144" y1="39197" x2="2144" y2="39197"/>
                        <a14:foregroundMark x1="44055" y1="47801" x2="44055" y2="47801"/>
                        <a14:foregroundMark x1="26511" y1="37859" x2="29630" y2="42639"/>
                        <a14:foregroundMark x1="57895" y1="49522" x2="77193" y2="52199"/>
                        <a14:foregroundMark x1="74269" y1="46845" x2="78558" y2="56405"/>
                        <a14:foregroundMark x1="91813" y1="75143" x2="91813" y2="75143"/>
                        <a14:foregroundMark x1="95322" y1="75143" x2="95322" y2="75143"/>
                        <a14:foregroundMark x1="62573" y1="86424" x2="62573" y2="86424"/>
                        <a14:foregroundMark x1="58285" y1="91778" x2="58285" y2="91778"/>
                        <a14:foregroundMark x1="60429" y1="63862" x2="60429" y2="63862"/>
                        <a14:foregroundMark x1="33333" y1="52964" x2="33333" y2="52964"/>
                        <a14:foregroundMark x1="34308" y1="51243" x2="35088" y2="67878"/>
                      </a14:backgroundRemoval>
                    </a14:imgEffect>
                  </a14:imgLayer>
                </a14:imgProps>
              </a:ext>
            </a:extLst>
          </a:blip>
          <a:srcRect t="-1" b="5944"/>
          <a:stretch/>
        </p:blipFill>
        <p:spPr>
          <a:xfrm>
            <a:off x="394898" y="987260"/>
            <a:ext cx="1214904" cy="1128556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33F384C-5FE8-CBDA-5EE6-B84FF6784902}"/>
              </a:ext>
            </a:extLst>
          </p:cNvPr>
          <p:cNvGrpSpPr/>
          <p:nvPr/>
        </p:nvGrpSpPr>
        <p:grpSpPr>
          <a:xfrm>
            <a:off x="1643225" y="809971"/>
            <a:ext cx="4636172" cy="2151632"/>
            <a:chOff x="1614197" y="708373"/>
            <a:chExt cx="4636172" cy="2151632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1A8B3094-21CF-386A-552D-8039DE04E232}"/>
                </a:ext>
              </a:extLst>
            </p:cNvPr>
            <p:cNvGrpSpPr/>
            <p:nvPr/>
          </p:nvGrpSpPr>
          <p:grpSpPr>
            <a:xfrm>
              <a:off x="1688372" y="773004"/>
              <a:ext cx="4561997" cy="2087001"/>
              <a:chOff x="2634502" y="2230244"/>
              <a:chExt cx="5648377" cy="1235465"/>
            </a:xfrm>
          </p:grpSpPr>
          <p:sp>
            <p:nvSpPr>
              <p:cNvPr id="17" name="テキスト ボックス 2">
                <a:extLst>
                  <a:ext uri="{FF2B5EF4-FFF2-40B4-BE49-F238E27FC236}">
                    <a16:creationId xmlns:a16="http://schemas.microsoft.com/office/drawing/2014/main" id="{04B826F7-C54A-25C1-DB87-3A127C6812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4502" y="2265559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kern="100" dirty="0">
                    <a:solidFill>
                      <a:srgbClr val="FFAEC8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出</a:t>
                </a:r>
                <a:endParaRPr lang="ja-JP" sz="1600" kern="100" dirty="0">
                  <a:solidFill>
                    <a:srgbClr val="FFAEC8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テキスト ボックス 2">
                <a:extLst>
                  <a:ext uri="{FF2B5EF4-FFF2-40B4-BE49-F238E27FC236}">
                    <a16:creationId xmlns:a16="http://schemas.microsoft.com/office/drawing/2014/main" id="{24C6F6DB-4153-1D8A-3B57-F0D3CF14CD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4355" y="2242605"/>
                <a:ext cx="781052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kern="100" dirty="0">
                    <a:solidFill>
                      <a:srgbClr val="FFAEC8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張</a:t>
                </a:r>
                <a:endParaRPr lang="ja-JP" sz="1600" kern="100" dirty="0">
                  <a:solidFill>
                    <a:srgbClr val="FFAEC8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テキスト ボックス 2">
                <a:extLst>
                  <a:ext uri="{FF2B5EF4-FFF2-40B4-BE49-F238E27FC236}">
                    <a16:creationId xmlns:a16="http://schemas.microsoft.com/office/drawing/2014/main" id="{07685D19-2735-A732-28A5-05546C7F43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1951">
                <a:off x="5034398" y="2230244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kern="100" dirty="0">
                    <a:solidFill>
                      <a:srgbClr val="FFAEC8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相</a:t>
                </a:r>
                <a:endParaRPr lang="ja-JP" sz="1600" kern="100" dirty="0">
                  <a:solidFill>
                    <a:srgbClr val="FFAEC8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テキスト ボックス 2">
                <a:extLst>
                  <a:ext uri="{FF2B5EF4-FFF2-40B4-BE49-F238E27FC236}">
                    <a16:creationId xmlns:a16="http://schemas.microsoft.com/office/drawing/2014/main" id="{9FCD2471-D147-7020-18B3-7EC499AB29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9563" y="2248804"/>
                <a:ext cx="781052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kern="100" dirty="0">
                    <a:solidFill>
                      <a:srgbClr val="FFAEC8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談</a:t>
                </a:r>
                <a:endParaRPr lang="ja-JP" sz="1600" kern="100" dirty="0">
                  <a:solidFill>
                    <a:srgbClr val="FFAEC8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テキスト ボックス 2">
                <a:extLst>
                  <a:ext uri="{FF2B5EF4-FFF2-40B4-BE49-F238E27FC236}">
                    <a16:creationId xmlns:a16="http://schemas.microsoft.com/office/drawing/2014/main" id="{D9C59821-743D-E62C-86DF-63BB086E37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01828" y="2236792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kern="100" dirty="0">
                    <a:solidFill>
                      <a:srgbClr val="FFAEC8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会</a:t>
                </a:r>
                <a:endParaRPr lang="ja-JP" sz="1600" kern="100" dirty="0">
                  <a:solidFill>
                    <a:srgbClr val="FFAEC8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3164B37-AD23-3847-E15A-EFE932EC8D4F}"/>
                </a:ext>
              </a:extLst>
            </p:cNvPr>
            <p:cNvGrpSpPr/>
            <p:nvPr/>
          </p:nvGrpSpPr>
          <p:grpSpPr>
            <a:xfrm>
              <a:off x="1614197" y="708373"/>
              <a:ext cx="4576748" cy="2070251"/>
              <a:chOff x="3012579" y="2242133"/>
              <a:chExt cx="5666641" cy="1225550"/>
            </a:xfrm>
          </p:grpSpPr>
          <p:sp>
            <p:nvSpPr>
              <p:cNvPr id="12" name="テキスト ボックス 2">
                <a:extLst>
                  <a:ext uri="{FF2B5EF4-FFF2-40B4-BE49-F238E27FC236}">
                    <a16:creationId xmlns:a16="http://schemas.microsoft.com/office/drawing/2014/main" id="{FFCE3523-021B-B71B-0ACE-EC2FB42EE5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2579" y="2267533"/>
                <a:ext cx="781050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b="1" kern="1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出</a:t>
                </a:r>
                <a:endParaRPr lang="ja-JP" sz="1600" b="1" kern="1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テキスト ボックス 2">
                <a:extLst>
                  <a:ext uri="{FF2B5EF4-FFF2-40B4-BE49-F238E27FC236}">
                    <a16:creationId xmlns:a16="http://schemas.microsoft.com/office/drawing/2014/main" id="{A08369D9-6525-3CF0-819F-171884B9FC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2435" y="2262040"/>
                <a:ext cx="781050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b="1" kern="1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張</a:t>
                </a:r>
                <a:endParaRPr lang="ja-JP" sz="1600" b="1" kern="1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テキスト ボックス 2">
                <a:extLst>
                  <a:ext uri="{FF2B5EF4-FFF2-40B4-BE49-F238E27FC236}">
                    <a16:creationId xmlns:a16="http://schemas.microsoft.com/office/drawing/2014/main" id="{00627F0E-C3B6-5B4B-2486-D132F9403F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471951">
                <a:off x="5394215" y="2242133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b="1" kern="1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相</a:t>
                </a:r>
                <a:endParaRPr lang="ja-JP" sz="1600" b="1" kern="1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テキスト ボックス 2">
                <a:extLst>
                  <a:ext uri="{FF2B5EF4-FFF2-40B4-BE49-F238E27FC236}">
                    <a16:creationId xmlns:a16="http://schemas.microsoft.com/office/drawing/2014/main" id="{50CE5F4F-49BD-073C-6F05-E96622F699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7640" y="2260691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b="1" kern="1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談</a:t>
                </a:r>
                <a:endParaRPr lang="ja-JP" sz="1600" b="1" kern="1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テキスト ボックス 2">
                <a:extLst>
                  <a:ext uri="{FF2B5EF4-FFF2-40B4-BE49-F238E27FC236}">
                    <a16:creationId xmlns:a16="http://schemas.microsoft.com/office/drawing/2014/main" id="{E062931B-800A-1046-FC53-19F6209511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98169" y="2248679"/>
                <a:ext cx="781051" cy="1200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/>
                <a:r>
                  <a:rPr lang="ja-JP" sz="8000" b="1" kern="100" dirty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effectLst/>
                    <a:latin typeface="コーポレート・ロゴ（ラウンド）" panose="02000600000000000000" pitchFamily="2" charset="-128"/>
                    <a:ea typeface="コーポレート・ロゴ（ラウンド）" panose="02000600000000000000" pitchFamily="2" charset="-128"/>
                    <a:cs typeface="Times New Roman" panose="02020603050405020304" pitchFamily="18" charset="0"/>
                  </a:rPr>
                  <a:t>会</a:t>
                </a:r>
                <a:endParaRPr lang="ja-JP" sz="1600" b="1" kern="1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/>
                  <a:latin typeface="コーポレート・ロゴ（ラウンド）" panose="02000600000000000000" pitchFamily="2" charset="-128"/>
                  <a:ea typeface="コーポレート・ロゴ（ラウンド）" panose="02000600000000000000" pitchFamily="2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8B1C995-16F8-792D-7DAF-0374D8DB073E}"/>
              </a:ext>
            </a:extLst>
          </p:cNvPr>
          <p:cNvSpPr txBox="1"/>
          <p:nvPr/>
        </p:nvSpPr>
        <p:spPr>
          <a:xfrm>
            <a:off x="2593066" y="6183619"/>
            <a:ext cx="374812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・町田バスセンター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14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番乗り場から、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「町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26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野津田車庫（根岸・図師経由）行」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「町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27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小山田行」、「町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31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多摩丘陵病院行」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「町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36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鶴川駅行」、「町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45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都立野津田高校行」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バスで、根岸交差点右折後すぐの「根岸」下車、徒歩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8743E484-B169-1B97-1D00-36F38C612B0F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5339" y="5579425"/>
            <a:ext cx="2196086" cy="153156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28810073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10257</TotalTime>
  <Words>259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Nちはやフォント＋</vt:lpstr>
      <vt:lpstr>コーポレート・ロゴ（ラウンド）</vt:lpstr>
      <vt:lpstr>游ゴシック</vt:lpstr>
      <vt:lpstr>Corbel</vt:lpstr>
      <vt:lpstr>基礎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biztel</dc:creator>
  <cp:lastModifiedBy>人材バンク 町田市介護</cp:lastModifiedBy>
  <cp:revision>668</cp:revision>
  <cp:lastPrinted>2023-03-16T05:21:32Z</cp:lastPrinted>
  <dcterms:created xsi:type="dcterms:W3CDTF">2017-07-31T10:46:25Z</dcterms:created>
  <dcterms:modified xsi:type="dcterms:W3CDTF">2023-06-20T08:22:31Z</dcterms:modified>
</cp:coreProperties>
</file>